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ileron" panose="020B0604020202020204" charset="0"/>
      <p:regular r:id="rId34"/>
    </p:embeddedFont>
    <p:embeddedFont>
      <p:font typeface="Aileron Bold" panose="020B0604020202020204" charset="0"/>
      <p:regular r:id="rId35"/>
    </p:embeddedFont>
    <p:embeddedFont>
      <p:font typeface="Aileron Heavy" panose="020B0604020202020204" charset="0"/>
      <p:regular r:id="rId36"/>
    </p:embeddedFont>
    <p:embeddedFont>
      <p:font typeface="Aileron Italics" panose="020B0604020202020204" charset="0"/>
      <p:regular r:id="rId37"/>
    </p:embeddedFont>
    <p:embeddedFont>
      <p:font typeface="Aileron Thin Bold" panose="020B0604020202020204" charset="0"/>
      <p:regular r:id="rId38"/>
    </p:embeddedFont>
    <p:embeddedFont>
      <p:font typeface="Canva Sans" panose="020B0604020202020204" charset="0"/>
      <p:regular r:id="rId39"/>
    </p:embeddedFont>
    <p:embeddedFont>
      <p:font typeface="Canva Sans Bold" panose="020B0604020202020204" charset="0"/>
      <p:regular r:id="rId40"/>
    </p:embeddedFont>
    <p:embeddedFont>
      <p:font typeface="Canva Sans Italics" panose="020B0604020202020204" charset="0"/>
      <p:regular r:id="rId41"/>
    </p:embeddedFont>
    <p:embeddedFont>
      <p:font typeface="Kollektif" panose="020B0604020202020204" charset="0"/>
      <p:regular r:id="rId42"/>
    </p:embeddedFont>
    <p:embeddedFont>
      <p:font typeface="Kollektif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lumpuh adalah kondisi dimana kehilangan fungsi gerak pada bagian tubuh tertentu yang dapat disebabkan oleh berbagai faktor, seperti cedera atau penyakit saraf.</a:t>
            </a:r>
          </a:p>
          <a:p>
            <a:endParaRPr lang="en-US"/>
          </a:p>
          <a:p>
            <a:r>
              <a:rPr lang="en-US"/>
              <a:t>individu yang mengalami kelumpuhan atau gangguan mobilitas lainnya, akan mengalami ketergantungan pada alat bantu seperti kursi roda</a:t>
            </a:r>
          </a:p>
          <a:p>
            <a:endParaRPr lang="en-US"/>
          </a:p>
          <a:p>
            <a:r>
              <a:rPr lang="en-US"/>
              <a:t>Perkembangan teknologi  telah memberikan kontribusi signifikan dalam meningkatkan kualitas hidup penyandang disabilitas.</a:t>
            </a:r>
          </a:p>
          <a:p>
            <a:endParaRPr lang="en-US"/>
          </a:p>
          <a:p>
            <a:r>
              <a:rPr lang="en-US"/>
              <a:t>Teknologi ini memungkinkan kursi roda untuk secara otomatis menghindari rintangan, termasuk manusia, sehingga pengguna dapat bergerak dengan lebih aman dan efisien.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agar kursi roda dapat mengetahui posisi obstacle yang akan dilaluinya maka diperlukan sebuah pendekatan yang mampu membuat kursi roda mengetahui posisi obstacle yang akan dilaluinya. </a:t>
            </a:r>
          </a:p>
          <a:p>
            <a:endParaRPr lang="en-US"/>
          </a:p>
          <a:p>
            <a:r>
              <a:rPr lang="en-US"/>
              <a:t>Grid menjadi sebuah solusi yang dapat memetakan objek. disini saya menggunakan grid 10x10 dalam pemetaan hasil deteksi. dapat dilihat kamera statis pada posisi atas.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Pada jarak 150 cm, deteksi menggunakan YOLOv8 memiliki rata-rata perbedaan (difference) sebesar 3.2 cm, sedangkan deteksi menggunakan MediaPipe shoulder dan hand memiliki perbedaan masing-masing sebesar 5.06 cm dan 23.8 cm.</a:t>
            </a:r>
          </a:p>
          <a:p>
            <a:endParaRPr lang="en-US"/>
          </a:p>
          <a:p>
            <a:r>
              <a:rPr lang="en-US"/>
              <a:t>Pada jarak 100 cm, deteksi menggunakan YOLOv8 memiliki perbedaan sebesar 20.8 cm, MediaPipe shoulder sebesar 2.2 cm, dan MediaPipe hand sebesar 3.53 cm.</a:t>
            </a:r>
          </a:p>
          <a:p>
            <a:endParaRPr lang="en-US"/>
          </a:p>
          <a:p>
            <a:r>
              <a:rPr lang="en-US"/>
              <a:t>Pada jarak 50 cm, deteksi menggunakan YOLOv8 memiliki perbedaan sebesar 69.8 cm, MediaPipe shoulder sebesar 14.8 cm, dan MediaPipe hand sebesar 1.93 cm.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Berikut merupakan kursi roda otonom, </a:t>
            </a:r>
          </a:p>
          <a:p>
            <a:r>
              <a:rPr lang="en-US"/>
              <a:t>* Pada bagian depan terdapat kamera</a:t>
            </a:r>
          </a:p>
          <a:p>
            <a:r>
              <a:rPr lang="en-US"/>
              <a:t>* Lalu dibawahnya terdapat NUC</a:t>
            </a:r>
          </a:p>
          <a:p>
            <a:r>
              <a:rPr lang="en-US"/>
              <a:t>* Terdapat ESP32</a:t>
            </a:r>
          </a:p>
          <a:p>
            <a:r>
              <a:rPr lang="en-US"/>
              <a:t>* lalu Driver dan motor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Blok diagram dari tugas akhir ini, dimana terdapat 2 bagian yaitu software dan hardware, bagian bagian tersebut akan dijelaskan pada slide selanjutnya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DIsini saya menggunakan roboflow dalam melabeli data citra yang akan saya gunakan, dimana data citra yang saya gunakan adalah citra manusia yang terdiri dari 1453 data training dan 341 data validasi yang telah dilabeling dengan 1 kelas manusia</a:t>
            </a:r>
          </a:p>
          <a:p>
            <a:endParaRPr lang="en-US"/>
          </a:p>
          <a:p>
            <a:r>
              <a:rPr lang="en-US"/>
              <a:t>pemberian augmentasi juga dilakukan untuk menambah variasi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YoloV8 menggunakan Convolutional Neural Networks (CNN)sebagai dasar arsitekturnya. Dalam YOLO, jaringan CNN digunakan untuk ekstraksi fitur dari gambar input dan kemudian menerapkan jaringan lain untuk memprediksi Bounding Box dan kelas objek dari gambar tersebut. </a:t>
            </a:r>
          </a:p>
          <a:p>
            <a:endParaRPr lang="en-US"/>
          </a:p>
          <a:p>
            <a:r>
              <a:rPr lang="en-US"/>
              <a:t>*Dapat dilihat Terdapat lapisan Convolution 2D</a:t>
            </a:r>
          </a:p>
          <a:p>
            <a:r>
              <a:rPr lang="en-US"/>
              <a:t> (Conv2D), Blok C2f, Blok SPPF, Lapisan Upsampling, dan Lapisan Concat</a:t>
            </a:r>
          </a:p>
          <a:p>
            <a:endParaRPr lang="en-US"/>
          </a:p>
          <a:p>
            <a:r>
              <a:rPr lang="en-US"/>
              <a:t>Blok C2f, atau Cross Stage Partial Networks, menggabungkan fitur dari dua tahap yang berbeda menggunakan beberapa lapisan konvolusi dengan skip connections, yang meningkatkan pemahaman konteks spasial dan fitur kompleks</a:t>
            </a:r>
          </a:p>
          <a:p>
            <a:endParaRPr lang="en-US"/>
          </a:p>
          <a:p>
            <a:r>
              <a:rPr lang="en-US"/>
              <a:t>Blok SPPF (Spatial Pyramid Pooling Fast) bertujuan untuk menangkap informasi dari berbagai skala dalam fitur map dengan menerapkan pooling pada beberapa tingkat, seperti 1x1, 3x3, dan 5x5, kemudian menggabungkannya. Ini membantu model mendeteksi objek dengan berbagai ukuran dan posisi. </a:t>
            </a:r>
          </a:p>
          <a:p>
            <a:endParaRPr lang="en-US"/>
          </a:p>
          <a:p>
            <a:r>
              <a:rPr lang="en-US"/>
              <a:t>Lapisan Upsampling meningkatkan resolusi fitur map dengan mem perbesar dimensinya menggunakan metode seperti nearest neighbor atau bilinear interpolation, memungkinkan deteksi objek dengan resolusi lebih tinggi.</a:t>
            </a:r>
          </a:p>
          <a:p>
            <a:endParaRPr lang="en-US"/>
          </a:p>
          <a:p>
            <a:r>
              <a:rPr lang="en-US"/>
              <a:t> Lapisan Concat (Concatenate) menggabungkan dua atau lebih fitur map dari jalur yang berbeda dalam model. Ini dilakukan dengan menggabungkan fitur map di sepanjang dimensi channel, sehingga mempertahankan informasi dari berbagai tahap pemrosesan dan memberikan konteks yang lebih kaya untuk deteksi objek. Dengan menggabungkan informasi dari berbagai</a:t>
            </a:r>
          </a:p>
          <a:p>
            <a:r>
              <a:rPr lang="en-US"/>
              <a:t> lapisan, model dapat membuat representasi yang lebih kuat dan akurat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Pada penelitian ini, deteksi pose dilakukan menggunakan Python dengan library OpenCV dan framework MediaPipe. Proses dimulai saat objek manusia terdeteksi dalam frame citra, dan kemudian MediaPipe digunakan untuk mendeteksi landmark pada tubuh peraga. Framework MediaPipe dipilih karena **kemampuannya dalam mendeteksi titik-titik kunci** (keypoints) pada tubuh manusia dengan presisi tinggi dan dalam berbagai kondisi pencahayaan dan posisi.</a:t>
            </a:r>
          </a:p>
          <a:p>
            <a:r>
              <a:rPr lang="en-US"/>
              <a:t> Setelah mendapatkan landmark, titik-titik yang relevan akan digambarkan dengan garis yang</a:t>
            </a:r>
          </a:p>
          <a:p>
            <a:r>
              <a:rPr lang="en-US"/>
              <a:t> membentuk kerangka yang sesuai dengan pose tubuh peraga.</a:t>
            </a:r>
          </a:p>
          <a:p>
            <a:endParaRPr lang="en-US"/>
          </a:p>
          <a:p>
            <a:r>
              <a:rPr lang="en-US"/>
              <a:t>Setelah mendapatkan titik-titik landmark, jarak antar titik pada piksel diukur</a:t>
            </a:r>
          </a:p>
          <a:p>
            <a:endParaRPr lang="en-US"/>
          </a:p>
          <a:p>
            <a:r>
              <a:rPr lang="en-US"/>
              <a:t>Nomer keypoint yang relevan pada tabel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Salah satu cara untuk menghitung jarak dengan menggunakan bounding box adalah melalui konsep focal length pixel (fp)</a:t>
            </a:r>
          </a:p>
          <a:p>
            <a:endParaRPr lang="en-US"/>
          </a:p>
          <a:p>
            <a:r>
              <a:rPr lang="en-US"/>
              <a:t>fokus panjang dalam piksel digunakan untuk mengkonversi</a:t>
            </a:r>
          </a:p>
          <a:p>
            <a:r>
              <a:rPr lang="en-US"/>
              <a:t> ukuran obstacle dari unit piksel menjadi unit meter.</a:t>
            </a:r>
          </a:p>
          <a:p>
            <a:endParaRPr lang="en-US"/>
          </a:p>
          <a:p>
            <a:r>
              <a:rPr lang="en-US"/>
              <a:t>INI PENTING KARENA KURSI RODA PERLU MEMAHAMI JARAK KE OBSTACLE UNTUK MENGAMBIL KEPUTUSAN NAVIGASI YG TEPAT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Pendekatan lain dalam menentukan jarak dengan menggunakan pose adalah melalui metode Jarak Euclidean. </a:t>
            </a:r>
          </a:p>
          <a:p>
            <a:endParaRPr lang="en-US"/>
          </a:p>
          <a:p>
            <a:r>
              <a:rPr lang="en-US"/>
              <a:t>Jarak Euclidean dalam piksel adalah metode untuk mengukur jarak lurus antara dua titik dalam ruang gambar, yang biasanya diukur dalam piksel.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Dalam perhitungan lebar obstacle, digunakan perhitungan jarak Euclidean, </a:t>
            </a:r>
          </a:p>
          <a:p>
            <a:endParaRPr lang="en-US"/>
          </a:p>
          <a:p>
            <a:r>
              <a:rPr lang="en-US"/>
              <a:t>namun dengan konteks aplikasi yang berbeda. Kedua pendekatan ini berbeda dalam aplikasi dan konteksnya.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753427" y="-633157"/>
            <a:ext cx="22302541" cy="9966448"/>
          </a:xfrm>
          <a:custGeom>
            <a:avLst/>
            <a:gdLst/>
            <a:ahLst/>
            <a:cxnLst/>
            <a:rect l="l" t="t" r="r" b="b"/>
            <a:pathLst>
              <a:path w="22302541" h="9966448">
                <a:moveTo>
                  <a:pt x="0" y="0"/>
                </a:moveTo>
                <a:lnTo>
                  <a:pt x="22302541" y="0"/>
                </a:lnTo>
                <a:lnTo>
                  <a:pt x="22302541" y="9966449"/>
                </a:lnTo>
                <a:lnTo>
                  <a:pt x="0" y="9966449"/>
                </a:lnTo>
                <a:lnTo>
                  <a:pt x="0" y="0"/>
                </a:lnTo>
                <a:close/>
              </a:path>
            </a:pathLst>
          </a:custGeom>
          <a:blipFill>
            <a:blip r:embed="rId2"/>
            <a:stretch>
              <a:fillRect/>
            </a:stretch>
          </a:blipFill>
        </p:spPr>
      </p:sp>
      <p:sp>
        <p:nvSpPr>
          <p:cNvPr id="3" name="Freeform 3"/>
          <p:cNvSpPr/>
          <p:nvPr/>
        </p:nvSpPr>
        <p:spPr>
          <a:xfrm rot="-10800000">
            <a:off x="0" y="7065308"/>
            <a:ext cx="3221692" cy="3221692"/>
          </a:xfrm>
          <a:custGeom>
            <a:avLst/>
            <a:gdLst/>
            <a:ahLst/>
            <a:cxnLst/>
            <a:rect l="l" t="t" r="r" b="b"/>
            <a:pathLst>
              <a:path w="3221692" h="3221692">
                <a:moveTo>
                  <a:pt x="0" y="0"/>
                </a:moveTo>
                <a:lnTo>
                  <a:pt x="3221692" y="0"/>
                </a:lnTo>
                <a:lnTo>
                  <a:pt x="3221692" y="3221692"/>
                </a:lnTo>
                <a:lnTo>
                  <a:pt x="0" y="3221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8100000">
            <a:off x="-3894131" y="2441648"/>
            <a:ext cx="22404652" cy="9965873"/>
            <a:chOff x="0" y="0"/>
            <a:chExt cx="35276568" cy="15691464"/>
          </a:xfrm>
        </p:grpSpPr>
        <p:sp>
          <p:nvSpPr>
            <p:cNvPr id="5" name="Freeform 5"/>
            <p:cNvSpPr/>
            <p:nvPr/>
          </p:nvSpPr>
          <p:spPr>
            <a:xfrm>
              <a:off x="0" y="0"/>
              <a:ext cx="35276569" cy="15691464"/>
            </a:xfrm>
            <a:custGeom>
              <a:avLst/>
              <a:gdLst/>
              <a:ahLst/>
              <a:cxnLst/>
              <a:rect l="l" t="t" r="r" b="b"/>
              <a:pathLst>
                <a:path w="35276569" h="15691464">
                  <a:moveTo>
                    <a:pt x="0" y="0"/>
                  </a:moveTo>
                  <a:lnTo>
                    <a:pt x="35276569" y="0"/>
                  </a:lnTo>
                  <a:lnTo>
                    <a:pt x="35276569" y="15691464"/>
                  </a:lnTo>
                  <a:lnTo>
                    <a:pt x="0" y="15691464"/>
                  </a:lnTo>
                  <a:close/>
                </a:path>
              </a:pathLst>
            </a:custGeom>
            <a:solidFill>
              <a:srgbClr val="F1EFE1"/>
            </a:solidFill>
          </p:spPr>
        </p:sp>
      </p:grpSp>
      <p:sp>
        <p:nvSpPr>
          <p:cNvPr id="6" name="Freeform 6"/>
          <p:cNvSpPr/>
          <p:nvPr/>
        </p:nvSpPr>
        <p:spPr>
          <a:xfrm rot="5400000">
            <a:off x="11136547" y="3135547"/>
            <a:ext cx="7151453" cy="7151453"/>
          </a:xfrm>
          <a:custGeom>
            <a:avLst/>
            <a:gdLst/>
            <a:ahLst/>
            <a:cxnLst/>
            <a:rect l="l" t="t" r="r" b="b"/>
            <a:pathLst>
              <a:path w="7151453" h="7151453">
                <a:moveTo>
                  <a:pt x="0" y="0"/>
                </a:moveTo>
                <a:lnTo>
                  <a:pt x="7151453" y="0"/>
                </a:lnTo>
                <a:lnTo>
                  <a:pt x="7151453" y="7151453"/>
                </a:lnTo>
                <a:lnTo>
                  <a:pt x="0" y="7151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7"/>
            <a:stretch>
              <a:fillRect/>
            </a:stretch>
          </a:blipFill>
        </p:spPr>
      </p:sp>
      <p:sp>
        <p:nvSpPr>
          <p:cNvPr id="8" name="TextBox 8"/>
          <p:cNvSpPr txBox="1"/>
          <p:nvPr/>
        </p:nvSpPr>
        <p:spPr>
          <a:xfrm>
            <a:off x="548577" y="4331017"/>
            <a:ext cx="10047193" cy="1605915"/>
          </a:xfrm>
          <a:prstGeom prst="rect">
            <a:avLst/>
          </a:prstGeom>
        </p:spPr>
        <p:txBody>
          <a:bodyPr lIns="0" tIns="0" rIns="0" bIns="0" rtlCol="0" anchor="t">
            <a:spAutoFit/>
          </a:bodyPr>
          <a:lstStyle/>
          <a:p>
            <a:pPr algn="l">
              <a:lnSpc>
                <a:spcPts val="3990"/>
              </a:lnSpc>
            </a:pPr>
            <a:r>
              <a:rPr lang="en-US" sz="3800">
                <a:solidFill>
                  <a:srgbClr val="192954"/>
                </a:solidFill>
                <a:latin typeface="Kollektif Bold"/>
                <a:ea typeface="Kollektif Bold"/>
                <a:cs typeface="Kollektif Bold"/>
                <a:sym typeface="Kollektif Bold"/>
              </a:rPr>
              <a:t>PENGEMBANGAN KURSI RODA OTONOM BERBASIS YOLOV8 UNTUK PENGHINDARAN OBSTACLE</a:t>
            </a:r>
          </a:p>
        </p:txBody>
      </p:sp>
      <p:sp>
        <p:nvSpPr>
          <p:cNvPr id="9" name="TextBox 9"/>
          <p:cNvSpPr txBox="1"/>
          <p:nvPr/>
        </p:nvSpPr>
        <p:spPr>
          <a:xfrm>
            <a:off x="1111547" y="6649953"/>
            <a:ext cx="5449454" cy="656590"/>
          </a:xfrm>
          <a:prstGeom prst="rect">
            <a:avLst/>
          </a:prstGeom>
        </p:spPr>
        <p:txBody>
          <a:bodyPr lIns="0" tIns="0" rIns="0" bIns="0" rtlCol="0" anchor="t">
            <a:spAutoFit/>
          </a:bodyPr>
          <a:lstStyle/>
          <a:p>
            <a:pPr algn="l">
              <a:lnSpc>
                <a:spcPts val="2659"/>
              </a:lnSpc>
            </a:pPr>
            <a:r>
              <a:rPr lang="en-US" sz="1899" spc="37">
                <a:solidFill>
                  <a:srgbClr val="192954"/>
                </a:solidFill>
                <a:latin typeface="Aileron"/>
                <a:ea typeface="Aileron"/>
                <a:cs typeface="Aileron"/>
                <a:sym typeface="Aileron"/>
              </a:rPr>
              <a:t>Dosen Pembimbing 1 </a:t>
            </a:r>
          </a:p>
          <a:p>
            <a:pPr marL="0" lvl="0" indent="0" algn="l">
              <a:lnSpc>
                <a:spcPts val="2659"/>
              </a:lnSpc>
              <a:spcBef>
                <a:spcPct val="0"/>
              </a:spcBef>
            </a:pPr>
            <a:r>
              <a:rPr lang="en-US" sz="1899" spc="37">
                <a:solidFill>
                  <a:srgbClr val="192954"/>
                </a:solidFill>
                <a:latin typeface="Aileron Heavy"/>
                <a:ea typeface="Aileron Heavy"/>
                <a:cs typeface="Aileron Heavy"/>
                <a:sym typeface="Aileron Heavy"/>
              </a:rPr>
              <a:t>Dr. Eko Mulyanto Yuniarno, S.T.,M.T.</a:t>
            </a:r>
          </a:p>
        </p:txBody>
      </p:sp>
      <p:sp>
        <p:nvSpPr>
          <p:cNvPr id="10" name="TextBox 10"/>
          <p:cNvSpPr txBox="1"/>
          <p:nvPr/>
        </p:nvSpPr>
        <p:spPr>
          <a:xfrm>
            <a:off x="548577" y="5926099"/>
            <a:ext cx="8197472" cy="306705"/>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192954"/>
                </a:solidFill>
                <a:latin typeface="Aileron"/>
                <a:ea typeface="Aileron"/>
                <a:cs typeface="Aileron"/>
                <a:sym typeface="Aileron"/>
              </a:rPr>
              <a:t>I GST NGR AGUNG HARI VIJAYA KUSUMA | 0721194000 0073</a:t>
            </a:r>
          </a:p>
        </p:txBody>
      </p:sp>
      <p:sp>
        <p:nvSpPr>
          <p:cNvPr id="11" name="TextBox 11"/>
          <p:cNvSpPr txBox="1"/>
          <p:nvPr/>
        </p:nvSpPr>
        <p:spPr>
          <a:xfrm>
            <a:off x="1111547" y="7386484"/>
            <a:ext cx="5449454" cy="656590"/>
          </a:xfrm>
          <a:prstGeom prst="rect">
            <a:avLst/>
          </a:prstGeom>
        </p:spPr>
        <p:txBody>
          <a:bodyPr lIns="0" tIns="0" rIns="0" bIns="0" rtlCol="0" anchor="t">
            <a:spAutoFit/>
          </a:bodyPr>
          <a:lstStyle/>
          <a:p>
            <a:pPr algn="l">
              <a:lnSpc>
                <a:spcPts val="2659"/>
              </a:lnSpc>
            </a:pPr>
            <a:r>
              <a:rPr lang="en-US" sz="1899" spc="37">
                <a:solidFill>
                  <a:srgbClr val="192954"/>
                </a:solidFill>
                <a:latin typeface="Aileron"/>
                <a:ea typeface="Aileron"/>
                <a:cs typeface="Aileron"/>
                <a:sym typeface="Aileron"/>
              </a:rPr>
              <a:t>Dosen Pembimbing 2</a:t>
            </a:r>
          </a:p>
          <a:p>
            <a:pPr marL="0" lvl="0" indent="0" algn="l">
              <a:lnSpc>
                <a:spcPts val="2659"/>
              </a:lnSpc>
              <a:spcBef>
                <a:spcPct val="0"/>
              </a:spcBef>
            </a:pPr>
            <a:r>
              <a:rPr lang="en-US" sz="1899" spc="37">
                <a:solidFill>
                  <a:srgbClr val="192954"/>
                </a:solidFill>
                <a:latin typeface="Aileron Heavy"/>
                <a:ea typeface="Aileron Heavy"/>
                <a:cs typeface="Aileron Heavy"/>
                <a:sym typeface="Aileron Heavy"/>
              </a:rPr>
              <a:t>Dr. Arief Kurniawan, S.T., M.T.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2953302" y="2571528"/>
            <a:ext cx="11354322" cy="1834480"/>
          </a:xfrm>
          <a:custGeom>
            <a:avLst/>
            <a:gdLst/>
            <a:ahLst/>
            <a:cxnLst/>
            <a:rect l="l" t="t" r="r" b="b"/>
            <a:pathLst>
              <a:path w="11354322" h="1834480">
                <a:moveTo>
                  <a:pt x="0" y="0"/>
                </a:moveTo>
                <a:lnTo>
                  <a:pt x="11354321" y="0"/>
                </a:lnTo>
                <a:lnTo>
                  <a:pt x="11354321" y="1834480"/>
                </a:lnTo>
                <a:lnTo>
                  <a:pt x="0" y="1834480"/>
                </a:lnTo>
                <a:lnTo>
                  <a:pt x="0" y="0"/>
                </a:lnTo>
                <a:close/>
              </a:path>
            </a:pathLst>
          </a:custGeom>
          <a:blipFill>
            <a:blip r:embed="rId2"/>
            <a:stretch>
              <a:fillRect/>
            </a:stretch>
          </a:blipFill>
        </p:spPr>
      </p:sp>
      <p:sp>
        <p:nvSpPr>
          <p:cNvPr id="3" name="Freeform 3"/>
          <p:cNvSpPr/>
          <p:nvPr/>
        </p:nvSpPr>
        <p:spPr>
          <a:xfrm>
            <a:off x="2953302" y="5903309"/>
            <a:ext cx="11653916" cy="1675726"/>
          </a:xfrm>
          <a:custGeom>
            <a:avLst/>
            <a:gdLst/>
            <a:ahLst/>
            <a:cxnLst/>
            <a:rect l="l" t="t" r="r" b="b"/>
            <a:pathLst>
              <a:path w="11653916" h="1675726">
                <a:moveTo>
                  <a:pt x="0" y="0"/>
                </a:moveTo>
                <a:lnTo>
                  <a:pt x="11653916" y="0"/>
                </a:lnTo>
                <a:lnTo>
                  <a:pt x="11653916" y="1675727"/>
                </a:lnTo>
                <a:lnTo>
                  <a:pt x="0" y="1675727"/>
                </a:lnTo>
                <a:lnTo>
                  <a:pt x="0" y="0"/>
                </a:lnTo>
                <a:close/>
              </a:path>
            </a:pathLst>
          </a:custGeom>
          <a:blipFill>
            <a:blip r:embed="rId3"/>
            <a:stretch>
              <a:fillRect/>
            </a:stretch>
          </a:blipFill>
        </p:spPr>
      </p:sp>
      <p:grpSp>
        <p:nvGrpSpPr>
          <p:cNvPr id="4" name="Group 4"/>
          <p:cNvGrpSpPr/>
          <p:nvPr/>
        </p:nvGrpSpPr>
        <p:grpSpPr>
          <a:xfrm>
            <a:off x="4565489" y="6789588"/>
            <a:ext cx="10041729" cy="1578896"/>
            <a:chOff x="0" y="0"/>
            <a:chExt cx="13388972" cy="2105195"/>
          </a:xfrm>
        </p:grpSpPr>
        <p:sp>
          <p:nvSpPr>
            <p:cNvPr id="5" name="TextBox 5"/>
            <p:cNvSpPr txBox="1"/>
            <p:nvPr/>
          </p:nvSpPr>
          <p:spPr>
            <a:xfrm>
              <a:off x="0" y="1602063"/>
              <a:ext cx="13388972" cy="503132"/>
            </a:xfrm>
            <a:prstGeom prst="rect">
              <a:avLst/>
            </a:prstGeom>
          </p:spPr>
          <p:txBody>
            <a:bodyPr lIns="0" tIns="0" rIns="0" bIns="0" rtlCol="0" anchor="t">
              <a:spAutoFit/>
            </a:bodyPr>
            <a:lstStyle/>
            <a:p>
              <a:pPr algn="l">
                <a:lnSpc>
                  <a:spcPts val="3219"/>
                </a:lnSpc>
                <a:spcBef>
                  <a:spcPct val="0"/>
                </a:spcBef>
              </a:pPr>
              <a:r>
                <a:rPr lang="en-US" sz="2299">
                  <a:solidFill>
                    <a:srgbClr val="192954"/>
                  </a:solidFill>
                  <a:latin typeface="Aileron"/>
                  <a:ea typeface="Aileron"/>
                  <a:cs typeface="Aileron"/>
                  <a:sym typeface="Aileron"/>
                </a:rPr>
                <a:t>Output Channel memiliki nilai 1 yaitu 1 kelas berupa Manusia</a:t>
              </a:r>
            </a:p>
          </p:txBody>
        </p:sp>
        <p:sp>
          <p:nvSpPr>
            <p:cNvPr id="6" name="TextBox 6"/>
            <p:cNvSpPr txBox="1"/>
            <p:nvPr/>
          </p:nvSpPr>
          <p:spPr>
            <a:xfrm>
              <a:off x="0" y="-28575"/>
              <a:ext cx="11841097" cy="1161415"/>
            </a:xfrm>
            <a:prstGeom prst="rect">
              <a:avLst/>
            </a:prstGeom>
          </p:spPr>
          <p:txBody>
            <a:bodyPr lIns="0" tIns="0" rIns="0" bIns="0" rtlCol="0" anchor="t">
              <a:spAutoFit/>
            </a:bodyPr>
            <a:lstStyle/>
            <a:p>
              <a:pPr algn="l">
                <a:lnSpc>
                  <a:spcPts val="5880"/>
                </a:lnSpc>
              </a:pPr>
              <a:endParaRPr/>
            </a:p>
          </p:txBody>
        </p:sp>
      </p:grpSp>
      <p:grpSp>
        <p:nvGrpSpPr>
          <p:cNvPr id="7" name="Group 7"/>
          <p:cNvGrpSpPr/>
          <p:nvPr/>
        </p:nvGrpSpPr>
        <p:grpSpPr>
          <a:xfrm>
            <a:off x="4123136" y="3708194"/>
            <a:ext cx="10041729" cy="1578896"/>
            <a:chOff x="0" y="0"/>
            <a:chExt cx="13388972" cy="2105195"/>
          </a:xfrm>
        </p:grpSpPr>
        <p:sp>
          <p:nvSpPr>
            <p:cNvPr id="8" name="TextBox 8"/>
            <p:cNvSpPr txBox="1"/>
            <p:nvPr/>
          </p:nvSpPr>
          <p:spPr>
            <a:xfrm>
              <a:off x="0" y="1602063"/>
              <a:ext cx="13388972" cy="503132"/>
            </a:xfrm>
            <a:prstGeom prst="rect">
              <a:avLst/>
            </a:prstGeom>
          </p:spPr>
          <p:txBody>
            <a:bodyPr lIns="0" tIns="0" rIns="0" bIns="0" rtlCol="0" anchor="t">
              <a:spAutoFit/>
            </a:bodyPr>
            <a:lstStyle/>
            <a:p>
              <a:pPr algn="l">
                <a:lnSpc>
                  <a:spcPts val="3219"/>
                </a:lnSpc>
                <a:spcBef>
                  <a:spcPct val="0"/>
                </a:spcBef>
              </a:pPr>
              <a:r>
                <a:rPr lang="en-US" sz="2299">
                  <a:solidFill>
                    <a:srgbClr val="192954"/>
                  </a:solidFill>
                  <a:latin typeface="Aileron"/>
                  <a:ea typeface="Aileron"/>
                  <a:cs typeface="Aileron"/>
                  <a:sym typeface="Aileron"/>
                </a:rPr>
                <a:t>Input citra gambar manusia dengan resolusi 800x800 dengan 3 channel RGB</a:t>
              </a:r>
            </a:p>
          </p:txBody>
        </p:sp>
        <p:sp>
          <p:nvSpPr>
            <p:cNvPr id="9" name="TextBox 9"/>
            <p:cNvSpPr txBox="1"/>
            <p:nvPr/>
          </p:nvSpPr>
          <p:spPr>
            <a:xfrm>
              <a:off x="0" y="-28575"/>
              <a:ext cx="11841097" cy="1161415"/>
            </a:xfrm>
            <a:prstGeom prst="rect">
              <a:avLst/>
            </a:prstGeom>
          </p:spPr>
          <p:txBody>
            <a:bodyPr lIns="0" tIns="0" rIns="0" bIns="0" rtlCol="0" anchor="t">
              <a:spAutoFit/>
            </a:bodyPr>
            <a:lstStyle/>
            <a:p>
              <a:pPr algn="l">
                <a:lnSpc>
                  <a:spcPts val="5880"/>
                </a:lnSpc>
              </a:pPr>
              <a:endParaRPr/>
            </a:p>
          </p:txBody>
        </p:sp>
      </p:grpSp>
      <p:sp>
        <p:nvSpPr>
          <p:cNvPr id="10" name="Freeform 10"/>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4"/>
            <a:stretch>
              <a:fillRect/>
            </a:stretch>
          </a:blipFill>
        </p:spPr>
      </p:sp>
      <p:sp>
        <p:nvSpPr>
          <p:cNvPr id="11" name="AutoShape 11"/>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12" name="TextBox 12"/>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3"/>
            <a:stretch>
              <a:fillRect/>
            </a:stretch>
          </a:blipFill>
        </p:spPr>
      </p:sp>
      <p:sp>
        <p:nvSpPr>
          <p:cNvPr id="4" name="Freeform 4"/>
          <p:cNvSpPr/>
          <p:nvPr/>
        </p:nvSpPr>
        <p:spPr>
          <a:xfrm>
            <a:off x="9660434" y="2752117"/>
            <a:ext cx="5260100" cy="2956600"/>
          </a:xfrm>
          <a:custGeom>
            <a:avLst/>
            <a:gdLst/>
            <a:ahLst/>
            <a:cxnLst/>
            <a:rect l="l" t="t" r="r" b="b"/>
            <a:pathLst>
              <a:path w="5260100" h="2956600">
                <a:moveTo>
                  <a:pt x="0" y="0"/>
                </a:moveTo>
                <a:lnTo>
                  <a:pt x="5260100" y="0"/>
                </a:lnTo>
                <a:lnTo>
                  <a:pt x="5260100" y="2956601"/>
                </a:lnTo>
                <a:lnTo>
                  <a:pt x="0" y="2956601"/>
                </a:lnTo>
                <a:lnTo>
                  <a:pt x="0" y="0"/>
                </a:lnTo>
                <a:close/>
              </a:path>
            </a:pathLst>
          </a:custGeom>
          <a:blipFill>
            <a:blip r:embed="rId4"/>
            <a:stretch>
              <a:fillRect/>
            </a:stretch>
          </a:blipFill>
        </p:spPr>
      </p:sp>
      <p:sp>
        <p:nvSpPr>
          <p:cNvPr id="5" name="Freeform 5"/>
          <p:cNvSpPr/>
          <p:nvPr/>
        </p:nvSpPr>
        <p:spPr>
          <a:xfrm>
            <a:off x="3346747" y="2752117"/>
            <a:ext cx="5313054" cy="2956600"/>
          </a:xfrm>
          <a:custGeom>
            <a:avLst/>
            <a:gdLst/>
            <a:ahLst/>
            <a:cxnLst/>
            <a:rect l="l" t="t" r="r" b="b"/>
            <a:pathLst>
              <a:path w="5313054" h="2956600">
                <a:moveTo>
                  <a:pt x="0" y="0"/>
                </a:moveTo>
                <a:lnTo>
                  <a:pt x="5313054" y="0"/>
                </a:lnTo>
                <a:lnTo>
                  <a:pt x="5313054" y="2956601"/>
                </a:lnTo>
                <a:lnTo>
                  <a:pt x="0" y="2956601"/>
                </a:lnTo>
                <a:lnTo>
                  <a:pt x="0" y="0"/>
                </a:lnTo>
                <a:close/>
              </a:path>
            </a:pathLst>
          </a:custGeom>
          <a:blipFill>
            <a:blip r:embed="rId5"/>
            <a:stretch>
              <a:fillRect/>
            </a:stretch>
          </a:blipFill>
        </p:spPr>
      </p:sp>
      <p:sp>
        <p:nvSpPr>
          <p:cNvPr id="6" name="Freeform 6"/>
          <p:cNvSpPr/>
          <p:nvPr/>
        </p:nvSpPr>
        <p:spPr>
          <a:xfrm>
            <a:off x="5853445" y="6108947"/>
            <a:ext cx="6189457" cy="2149117"/>
          </a:xfrm>
          <a:custGeom>
            <a:avLst/>
            <a:gdLst/>
            <a:ahLst/>
            <a:cxnLst/>
            <a:rect l="l" t="t" r="r" b="b"/>
            <a:pathLst>
              <a:path w="6189457" h="2149117">
                <a:moveTo>
                  <a:pt x="0" y="0"/>
                </a:moveTo>
                <a:lnTo>
                  <a:pt x="6189457" y="0"/>
                </a:lnTo>
                <a:lnTo>
                  <a:pt x="6189457" y="2149116"/>
                </a:lnTo>
                <a:lnTo>
                  <a:pt x="0" y="2149116"/>
                </a:lnTo>
                <a:lnTo>
                  <a:pt x="0" y="0"/>
                </a:lnTo>
                <a:close/>
              </a:path>
            </a:pathLst>
          </a:custGeom>
          <a:blipFill>
            <a:blip r:embed="rId6"/>
            <a:stretch>
              <a:fillRect/>
            </a:stretch>
          </a:blipFill>
        </p:spPr>
      </p:sp>
      <p:sp>
        <p:nvSpPr>
          <p:cNvPr id="7" name="TextBox 7"/>
          <p:cNvSpPr txBox="1"/>
          <p:nvPr/>
        </p:nvSpPr>
        <p:spPr>
          <a:xfrm>
            <a:off x="2458978" y="1327491"/>
            <a:ext cx="13752393"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Estimasi Pose Menggunakan MediaPipe</a:t>
            </a:r>
          </a:p>
        </p:txBody>
      </p:sp>
      <p:sp>
        <p:nvSpPr>
          <p:cNvPr id="8" name="TextBox 8"/>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3"/>
            <a:stretch>
              <a:fillRect/>
            </a:stretch>
          </a:blipFill>
        </p:spPr>
      </p:sp>
      <p:sp>
        <p:nvSpPr>
          <p:cNvPr id="4" name="Freeform 4"/>
          <p:cNvSpPr/>
          <p:nvPr/>
        </p:nvSpPr>
        <p:spPr>
          <a:xfrm>
            <a:off x="2458978" y="2719704"/>
            <a:ext cx="2747972" cy="1622612"/>
          </a:xfrm>
          <a:custGeom>
            <a:avLst/>
            <a:gdLst/>
            <a:ahLst/>
            <a:cxnLst/>
            <a:rect l="l" t="t" r="r" b="b"/>
            <a:pathLst>
              <a:path w="2747972" h="1622612">
                <a:moveTo>
                  <a:pt x="0" y="0"/>
                </a:moveTo>
                <a:lnTo>
                  <a:pt x="2747972" y="0"/>
                </a:lnTo>
                <a:lnTo>
                  <a:pt x="2747972" y="1622613"/>
                </a:lnTo>
                <a:lnTo>
                  <a:pt x="0" y="1622613"/>
                </a:lnTo>
                <a:lnTo>
                  <a:pt x="0" y="0"/>
                </a:lnTo>
                <a:close/>
              </a:path>
            </a:pathLst>
          </a:custGeom>
          <a:blipFill>
            <a:blip r:embed="rId4"/>
            <a:stretch>
              <a:fillRect/>
            </a:stretch>
          </a:blipFill>
        </p:spPr>
      </p:sp>
      <p:sp>
        <p:nvSpPr>
          <p:cNvPr id="5" name="Freeform 5"/>
          <p:cNvSpPr/>
          <p:nvPr/>
        </p:nvSpPr>
        <p:spPr>
          <a:xfrm>
            <a:off x="2664292" y="4088201"/>
            <a:ext cx="2542657" cy="1564628"/>
          </a:xfrm>
          <a:custGeom>
            <a:avLst/>
            <a:gdLst/>
            <a:ahLst/>
            <a:cxnLst/>
            <a:rect l="l" t="t" r="r" b="b"/>
            <a:pathLst>
              <a:path w="2542657" h="1564628">
                <a:moveTo>
                  <a:pt x="0" y="0"/>
                </a:moveTo>
                <a:lnTo>
                  <a:pt x="2542658" y="0"/>
                </a:lnTo>
                <a:lnTo>
                  <a:pt x="2542658" y="1564627"/>
                </a:lnTo>
                <a:lnTo>
                  <a:pt x="0" y="1564627"/>
                </a:lnTo>
                <a:lnTo>
                  <a:pt x="0" y="0"/>
                </a:lnTo>
                <a:close/>
              </a:path>
            </a:pathLst>
          </a:custGeom>
          <a:blipFill>
            <a:blip r:embed="rId5"/>
            <a:stretch>
              <a:fillRect r="-3180"/>
            </a:stretch>
          </a:blipFill>
        </p:spPr>
      </p:sp>
      <p:sp>
        <p:nvSpPr>
          <p:cNvPr id="6" name="Freeform 6"/>
          <p:cNvSpPr/>
          <p:nvPr/>
        </p:nvSpPr>
        <p:spPr>
          <a:xfrm>
            <a:off x="2823710" y="5652828"/>
            <a:ext cx="4766480" cy="1862173"/>
          </a:xfrm>
          <a:custGeom>
            <a:avLst/>
            <a:gdLst/>
            <a:ahLst/>
            <a:cxnLst/>
            <a:rect l="l" t="t" r="r" b="b"/>
            <a:pathLst>
              <a:path w="4766480" h="1862173">
                <a:moveTo>
                  <a:pt x="0" y="0"/>
                </a:moveTo>
                <a:lnTo>
                  <a:pt x="4766480" y="0"/>
                </a:lnTo>
                <a:lnTo>
                  <a:pt x="4766480" y="1862174"/>
                </a:lnTo>
                <a:lnTo>
                  <a:pt x="0" y="1862174"/>
                </a:lnTo>
                <a:lnTo>
                  <a:pt x="0" y="0"/>
                </a:lnTo>
                <a:close/>
              </a:path>
            </a:pathLst>
          </a:custGeom>
          <a:blipFill>
            <a:blip r:embed="rId6"/>
            <a:stretch>
              <a:fillRect/>
            </a:stretch>
          </a:blipFill>
        </p:spPr>
      </p:sp>
      <p:sp>
        <p:nvSpPr>
          <p:cNvPr id="7" name="Freeform 7"/>
          <p:cNvSpPr/>
          <p:nvPr/>
        </p:nvSpPr>
        <p:spPr>
          <a:xfrm>
            <a:off x="2823710" y="7510203"/>
            <a:ext cx="7657128" cy="634081"/>
          </a:xfrm>
          <a:custGeom>
            <a:avLst/>
            <a:gdLst/>
            <a:ahLst/>
            <a:cxnLst/>
            <a:rect l="l" t="t" r="r" b="b"/>
            <a:pathLst>
              <a:path w="7657128" h="634081">
                <a:moveTo>
                  <a:pt x="0" y="0"/>
                </a:moveTo>
                <a:lnTo>
                  <a:pt x="7657128" y="0"/>
                </a:lnTo>
                <a:lnTo>
                  <a:pt x="7657128" y="634081"/>
                </a:lnTo>
                <a:lnTo>
                  <a:pt x="0" y="634081"/>
                </a:lnTo>
                <a:lnTo>
                  <a:pt x="0" y="0"/>
                </a:lnTo>
                <a:close/>
              </a:path>
            </a:pathLst>
          </a:custGeom>
          <a:blipFill>
            <a:blip r:embed="rId7"/>
            <a:stretch>
              <a:fillRect/>
            </a:stretch>
          </a:blipFill>
        </p:spPr>
      </p:sp>
      <p:sp>
        <p:nvSpPr>
          <p:cNvPr id="8" name="TextBox 8"/>
          <p:cNvSpPr txBox="1"/>
          <p:nvPr/>
        </p:nvSpPr>
        <p:spPr>
          <a:xfrm>
            <a:off x="2458978" y="1327491"/>
            <a:ext cx="13031312"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Focal Length dan Ecludian Distance</a:t>
            </a:r>
          </a:p>
        </p:txBody>
      </p:sp>
      <p:sp>
        <p:nvSpPr>
          <p:cNvPr id="9" name="TextBox 9"/>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10" name="TextBox 10"/>
          <p:cNvSpPr txBox="1"/>
          <p:nvPr/>
        </p:nvSpPr>
        <p:spPr>
          <a:xfrm>
            <a:off x="7089175" y="2453205"/>
            <a:ext cx="10170125" cy="1589404"/>
          </a:xfrm>
          <a:prstGeom prst="rect">
            <a:avLst/>
          </a:prstGeom>
        </p:spPr>
        <p:txBody>
          <a:bodyPr lIns="0" tIns="0" rIns="0" bIns="0" rtlCol="0" anchor="t">
            <a:spAutoFit/>
          </a:bodyPr>
          <a:lstStyle/>
          <a:p>
            <a:pPr algn="just">
              <a:lnSpc>
                <a:spcPts val="3220"/>
              </a:lnSpc>
            </a:pPr>
            <a:r>
              <a:rPr lang="en-US" sz="2300">
                <a:solidFill>
                  <a:srgbClr val="192954"/>
                </a:solidFill>
                <a:latin typeface="Canva Sans"/>
                <a:ea typeface="Canva Sans"/>
                <a:cs typeface="Canva Sans"/>
                <a:sym typeface="Canva Sans"/>
              </a:rPr>
              <a:t>Salah satu cara untuk </a:t>
            </a:r>
            <a:r>
              <a:rPr lang="en-US" sz="2300">
                <a:solidFill>
                  <a:srgbClr val="192954"/>
                </a:solidFill>
                <a:latin typeface="Canva Sans Bold"/>
                <a:ea typeface="Canva Sans Bold"/>
                <a:cs typeface="Canva Sans Bold"/>
                <a:sym typeface="Canva Sans Bold"/>
              </a:rPr>
              <a:t>menghitung jarak</a:t>
            </a:r>
            <a:r>
              <a:rPr lang="en-US" sz="2300">
                <a:solidFill>
                  <a:srgbClr val="192954"/>
                </a:solidFill>
                <a:latin typeface="Canva Sans"/>
                <a:ea typeface="Canva Sans"/>
                <a:cs typeface="Canva Sans"/>
                <a:sym typeface="Canva Sans"/>
              </a:rPr>
              <a:t> dengan menggunakan </a:t>
            </a:r>
            <a:r>
              <a:rPr lang="en-US" sz="2300">
                <a:solidFill>
                  <a:srgbClr val="192954"/>
                </a:solidFill>
                <a:latin typeface="Canva Sans Bold"/>
                <a:ea typeface="Canva Sans Bold"/>
                <a:cs typeface="Canva Sans Bold"/>
                <a:sym typeface="Canva Sans Bold"/>
              </a:rPr>
              <a:t>bounding box </a:t>
            </a:r>
            <a:r>
              <a:rPr lang="en-US" sz="2300">
                <a:solidFill>
                  <a:srgbClr val="192954"/>
                </a:solidFill>
                <a:latin typeface="Canva Sans"/>
                <a:ea typeface="Canva Sans"/>
                <a:cs typeface="Canva Sans"/>
                <a:sym typeface="Canva Sans"/>
              </a:rPr>
              <a:t>adalah melalui konsep </a:t>
            </a:r>
            <a:r>
              <a:rPr lang="en-US" sz="2300">
                <a:solidFill>
                  <a:srgbClr val="192954"/>
                </a:solidFill>
                <a:latin typeface="Canva Sans Bold"/>
                <a:ea typeface="Canva Sans Bold"/>
                <a:cs typeface="Canva Sans Bold"/>
                <a:sym typeface="Canva Sans Bold"/>
              </a:rPr>
              <a:t>focal length pixel</a:t>
            </a:r>
            <a:r>
              <a:rPr lang="en-US" sz="2300">
                <a:solidFill>
                  <a:srgbClr val="192954"/>
                </a:solidFill>
                <a:latin typeface="Canva Sans"/>
                <a:ea typeface="Canva Sans"/>
                <a:cs typeface="Canva Sans"/>
                <a:sym typeface="Canva Sans"/>
              </a:rPr>
              <a:t> ( fp). Fokus panjang dalam piksel, atau focal length pixel, adalah </a:t>
            </a:r>
            <a:r>
              <a:rPr lang="en-US" sz="2300">
                <a:solidFill>
                  <a:srgbClr val="192954"/>
                </a:solidFill>
                <a:latin typeface="Canva Sans Bold"/>
                <a:ea typeface="Canva Sans Bold"/>
                <a:cs typeface="Canva Sans Bold"/>
                <a:sym typeface="Canva Sans Bold"/>
              </a:rPr>
              <a:t>konversi dari fokus panjang lensa</a:t>
            </a:r>
            <a:r>
              <a:rPr lang="en-US" sz="2300">
                <a:solidFill>
                  <a:srgbClr val="192954"/>
                </a:solidFill>
                <a:latin typeface="Canva Sans"/>
                <a:ea typeface="Canva Sans"/>
                <a:cs typeface="Canva Sans"/>
                <a:sym typeface="Canva Sans"/>
              </a:rPr>
              <a:t> </a:t>
            </a:r>
            <a:r>
              <a:rPr lang="en-US" sz="2300">
                <a:solidFill>
                  <a:srgbClr val="192954"/>
                </a:solidFill>
                <a:latin typeface="Canva Sans Bold"/>
                <a:ea typeface="Canva Sans Bold"/>
                <a:cs typeface="Canva Sans Bold"/>
                <a:sym typeface="Canva Sans Bold"/>
              </a:rPr>
              <a:t>kamera </a:t>
            </a:r>
            <a:r>
              <a:rPr lang="en-US" sz="2300">
                <a:solidFill>
                  <a:srgbClr val="192954"/>
                </a:solidFill>
                <a:latin typeface="Canva Sans"/>
                <a:ea typeface="Canva Sans"/>
                <a:cs typeface="Canva Sans"/>
                <a:sym typeface="Canva Sans"/>
              </a:rPr>
              <a:t>yang biasanya diukur dalam</a:t>
            </a:r>
            <a:r>
              <a:rPr lang="en-US" sz="2300">
                <a:solidFill>
                  <a:srgbClr val="192954"/>
                </a:solidFill>
                <a:latin typeface="Canva Sans Bold"/>
                <a:ea typeface="Canva Sans Bold"/>
                <a:cs typeface="Canva Sans Bold"/>
                <a:sym typeface="Canva Sans Bold"/>
              </a:rPr>
              <a:t> milimeter</a:t>
            </a:r>
            <a:r>
              <a:rPr lang="en-US" sz="2300">
                <a:solidFill>
                  <a:srgbClr val="192954"/>
                </a:solidFill>
                <a:latin typeface="Canva Sans"/>
                <a:ea typeface="Canva Sans"/>
                <a:cs typeface="Canva Sans"/>
                <a:sym typeface="Canva Sans"/>
              </a:rPr>
              <a:t> ke dalam </a:t>
            </a:r>
            <a:r>
              <a:rPr lang="en-US" sz="2300">
                <a:solidFill>
                  <a:srgbClr val="192954"/>
                </a:solidFill>
                <a:latin typeface="Canva Sans Bold"/>
                <a:ea typeface="Canva Sans Bold"/>
                <a:cs typeface="Canva Sans Bold"/>
                <a:sym typeface="Canva Sans Bold"/>
              </a:rPr>
              <a:t>satuan piksel</a:t>
            </a:r>
            <a:r>
              <a:rPr lang="en-US" sz="2300">
                <a:solidFill>
                  <a:srgbClr val="192954"/>
                </a:solidFill>
                <a:latin typeface="Canva Sans"/>
                <a:ea typeface="Canva Sans"/>
                <a:cs typeface="Canva Sans"/>
                <a:sym typeface="Canva Sans"/>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516531" y="2209435"/>
            <a:ext cx="7128698" cy="1161714"/>
          </a:xfrm>
          <a:custGeom>
            <a:avLst/>
            <a:gdLst/>
            <a:ahLst/>
            <a:cxnLst/>
            <a:rect l="l" t="t" r="r" b="b"/>
            <a:pathLst>
              <a:path w="7128698" h="1161714">
                <a:moveTo>
                  <a:pt x="0" y="0"/>
                </a:moveTo>
                <a:lnTo>
                  <a:pt x="7128699" y="0"/>
                </a:lnTo>
                <a:lnTo>
                  <a:pt x="7128699" y="1161714"/>
                </a:lnTo>
                <a:lnTo>
                  <a:pt x="0" y="1161714"/>
                </a:lnTo>
                <a:lnTo>
                  <a:pt x="0" y="0"/>
                </a:lnTo>
                <a:close/>
              </a:path>
            </a:pathLst>
          </a:custGeom>
          <a:blipFill>
            <a:blip r:embed="rId3"/>
            <a:stretch>
              <a:fillRect/>
            </a:stretch>
          </a:blipFill>
        </p:spPr>
      </p:sp>
      <p:sp>
        <p:nvSpPr>
          <p:cNvPr id="3" name="Freeform 3"/>
          <p:cNvSpPr/>
          <p:nvPr/>
        </p:nvSpPr>
        <p:spPr>
          <a:xfrm>
            <a:off x="2035447" y="5326568"/>
            <a:ext cx="2274967" cy="1313713"/>
          </a:xfrm>
          <a:custGeom>
            <a:avLst/>
            <a:gdLst/>
            <a:ahLst/>
            <a:cxnLst/>
            <a:rect l="l" t="t" r="r" b="b"/>
            <a:pathLst>
              <a:path w="2274967" h="1313713">
                <a:moveTo>
                  <a:pt x="0" y="0"/>
                </a:moveTo>
                <a:lnTo>
                  <a:pt x="2274967" y="0"/>
                </a:lnTo>
                <a:lnTo>
                  <a:pt x="2274967" y="1313713"/>
                </a:lnTo>
                <a:lnTo>
                  <a:pt x="0" y="1313713"/>
                </a:lnTo>
                <a:lnTo>
                  <a:pt x="0" y="0"/>
                </a:lnTo>
                <a:close/>
              </a:path>
            </a:pathLst>
          </a:custGeom>
          <a:blipFill>
            <a:blip r:embed="rId4"/>
            <a:stretch>
              <a:fillRect/>
            </a:stretch>
          </a:blipFill>
        </p:spPr>
      </p:sp>
      <p:sp>
        <p:nvSpPr>
          <p:cNvPr id="4" name="Freeform 4"/>
          <p:cNvSpPr/>
          <p:nvPr/>
        </p:nvSpPr>
        <p:spPr>
          <a:xfrm>
            <a:off x="6106054" y="5596906"/>
            <a:ext cx="2274967" cy="937371"/>
          </a:xfrm>
          <a:custGeom>
            <a:avLst/>
            <a:gdLst/>
            <a:ahLst/>
            <a:cxnLst/>
            <a:rect l="l" t="t" r="r" b="b"/>
            <a:pathLst>
              <a:path w="2274967" h="937371">
                <a:moveTo>
                  <a:pt x="0" y="0"/>
                </a:moveTo>
                <a:lnTo>
                  <a:pt x="2274966" y="0"/>
                </a:lnTo>
                <a:lnTo>
                  <a:pt x="2274966" y="937371"/>
                </a:lnTo>
                <a:lnTo>
                  <a:pt x="0" y="937371"/>
                </a:lnTo>
                <a:lnTo>
                  <a:pt x="0" y="0"/>
                </a:lnTo>
                <a:close/>
              </a:path>
            </a:pathLst>
          </a:custGeom>
          <a:blipFill>
            <a:blip r:embed="rId5"/>
            <a:stretch>
              <a:fillRect/>
            </a:stretch>
          </a:blipFill>
        </p:spPr>
      </p:sp>
      <p:sp>
        <p:nvSpPr>
          <p:cNvPr id="5" name="Freeform 5"/>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6"/>
            <a:stretch>
              <a:fillRect/>
            </a:stretch>
          </a:blipFill>
        </p:spPr>
      </p:sp>
      <p:sp>
        <p:nvSpPr>
          <p:cNvPr id="6" name="AutoShape 6"/>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7" name="Freeform 7"/>
          <p:cNvSpPr/>
          <p:nvPr/>
        </p:nvSpPr>
        <p:spPr>
          <a:xfrm>
            <a:off x="2035447" y="3371149"/>
            <a:ext cx="8141213" cy="1622044"/>
          </a:xfrm>
          <a:custGeom>
            <a:avLst/>
            <a:gdLst/>
            <a:ahLst/>
            <a:cxnLst/>
            <a:rect l="l" t="t" r="r" b="b"/>
            <a:pathLst>
              <a:path w="8141213" h="1622044">
                <a:moveTo>
                  <a:pt x="0" y="0"/>
                </a:moveTo>
                <a:lnTo>
                  <a:pt x="8141214" y="0"/>
                </a:lnTo>
                <a:lnTo>
                  <a:pt x="8141214" y="1622044"/>
                </a:lnTo>
                <a:lnTo>
                  <a:pt x="0" y="1622044"/>
                </a:lnTo>
                <a:lnTo>
                  <a:pt x="0" y="0"/>
                </a:lnTo>
                <a:close/>
              </a:path>
            </a:pathLst>
          </a:custGeom>
          <a:blipFill>
            <a:blip r:embed="rId7"/>
            <a:stretch>
              <a:fillRect/>
            </a:stretch>
          </a:blipFill>
        </p:spPr>
      </p:sp>
      <p:sp>
        <p:nvSpPr>
          <p:cNvPr id="8" name="Freeform 8"/>
          <p:cNvSpPr/>
          <p:nvPr/>
        </p:nvSpPr>
        <p:spPr>
          <a:xfrm>
            <a:off x="2035447" y="6640281"/>
            <a:ext cx="3272571" cy="1593351"/>
          </a:xfrm>
          <a:custGeom>
            <a:avLst/>
            <a:gdLst/>
            <a:ahLst/>
            <a:cxnLst/>
            <a:rect l="l" t="t" r="r" b="b"/>
            <a:pathLst>
              <a:path w="3272571" h="1593351">
                <a:moveTo>
                  <a:pt x="0" y="0"/>
                </a:moveTo>
                <a:lnTo>
                  <a:pt x="3272572" y="0"/>
                </a:lnTo>
                <a:lnTo>
                  <a:pt x="3272572" y="1593351"/>
                </a:lnTo>
                <a:lnTo>
                  <a:pt x="0" y="1593351"/>
                </a:lnTo>
                <a:lnTo>
                  <a:pt x="0" y="0"/>
                </a:lnTo>
                <a:close/>
              </a:path>
            </a:pathLst>
          </a:custGeom>
          <a:blipFill>
            <a:blip r:embed="rId8"/>
            <a:stretch>
              <a:fillRect/>
            </a:stretch>
          </a:blipFill>
        </p:spPr>
      </p:sp>
      <p:sp>
        <p:nvSpPr>
          <p:cNvPr id="9" name="Freeform 9"/>
          <p:cNvSpPr/>
          <p:nvPr/>
        </p:nvSpPr>
        <p:spPr>
          <a:xfrm>
            <a:off x="6106054" y="6534277"/>
            <a:ext cx="3687363" cy="902680"/>
          </a:xfrm>
          <a:custGeom>
            <a:avLst/>
            <a:gdLst/>
            <a:ahLst/>
            <a:cxnLst/>
            <a:rect l="l" t="t" r="r" b="b"/>
            <a:pathLst>
              <a:path w="3687363" h="902680">
                <a:moveTo>
                  <a:pt x="0" y="0"/>
                </a:moveTo>
                <a:lnTo>
                  <a:pt x="3687362" y="0"/>
                </a:lnTo>
                <a:lnTo>
                  <a:pt x="3687362" y="902680"/>
                </a:lnTo>
                <a:lnTo>
                  <a:pt x="0" y="902680"/>
                </a:lnTo>
                <a:lnTo>
                  <a:pt x="0" y="0"/>
                </a:lnTo>
                <a:close/>
              </a:path>
            </a:pathLst>
          </a:custGeom>
          <a:blipFill>
            <a:blip r:embed="rId9"/>
            <a:stretch>
              <a:fillRect/>
            </a:stretch>
          </a:blipFill>
        </p:spPr>
      </p:sp>
      <p:sp>
        <p:nvSpPr>
          <p:cNvPr id="10" name="TextBox 10"/>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812630" y="2347741"/>
            <a:ext cx="6375937" cy="1342303"/>
          </a:xfrm>
          <a:custGeom>
            <a:avLst/>
            <a:gdLst/>
            <a:ahLst/>
            <a:cxnLst/>
            <a:rect l="l" t="t" r="r" b="b"/>
            <a:pathLst>
              <a:path w="6375937" h="1342303">
                <a:moveTo>
                  <a:pt x="0" y="0"/>
                </a:moveTo>
                <a:lnTo>
                  <a:pt x="6375937" y="0"/>
                </a:lnTo>
                <a:lnTo>
                  <a:pt x="6375937" y="1342303"/>
                </a:lnTo>
                <a:lnTo>
                  <a:pt x="0" y="1342303"/>
                </a:lnTo>
                <a:lnTo>
                  <a:pt x="0" y="0"/>
                </a:lnTo>
                <a:close/>
              </a:path>
            </a:pathLst>
          </a:custGeom>
          <a:blipFill>
            <a:blip r:embed="rId3"/>
            <a:stretch>
              <a:fillRect/>
            </a:stretch>
          </a:blipFill>
        </p:spPr>
      </p:sp>
      <p:sp>
        <p:nvSpPr>
          <p:cNvPr id="3" name="Freeform 3"/>
          <p:cNvSpPr/>
          <p:nvPr/>
        </p:nvSpPr>
        <p:spPr>
          <a:xfrm>
            <a:off x="1850730" y="3534488"/>
            <a:ext cx="2959183" cy="978342"/>
          </a:xfrm>
          <a:custGeom>
            <a:avLst/>
            <a:gdLst/>
            <a:ahLst/>
            <a:cxnLst/>
            <a:rect l="l" t="t" r="r" b="b"/>
            <a:pathLst>
              <a:path w="2959183" h="978342">
                <a:moveTo>
                  <a:pt x="0" y="0"/>
                </a:moveTo>
                <a:lnTo>
                  <a:pt x="2959183" y="0"/>
                </a:lnTo>
                <a:lnTo>
                  <a:pt x="2959183" y="978342"/>
                </a:lnTo>
                <a:lnTo>
                  <a:pt x="0" y="978342"/>
                </a:lnTo>
                <a:lnTo>
                  <a:pt x="0" y="0"/>
                </a:lnTo>
                <a:close/>
              </a:path>
            </a:pathLst>
          </a:custGeom>
          <a:blipFill>
            <a:blip r:embed="rId4"/>
            <a:stretch>
              <a:fillRect/>
            </a:stretch>
          </a:blipFill>
        </p:spPr>
      </p:sp>
      <p:sp>
        <p:nvSpPr>
          <p:cNvPr id="4" name="Freeform 4"/>
          <p:cNvSpPr/>
          <p:nvPr/>
        </p:nvSpPr>
        <p:spPr>
          <a:xfrm>
            <a:off x="2099774" y="4512830"/>
            <a:ext cx="2461094" cy="1224928"/>
          </a:xfrm>
          <a:custGeom>
            <a:avLst/>
            <a:gdLst/>
            <a:ahLst/>
            <a:cxnLst/>
            <a:rect l="l" t="t" r="r" b="b"/>
            <a:pathLst>
              <a:path w="2461094" h="1224928">
                <a:moveTo>
                  <a:pt x="0" y="0"/>
                </a:moveTo>
                <a:lnTo>
                  <a:pt x="2461094" y="0"/>
                </a:lnTo>
                <a:lnTo>
                  <a:pt x="2461094" y="1224928"/>
                </a:lnTo>
                <a:lnTo>
                  <a:pt x="0" y="1224928"/>
                </a:lnTo>
                <a:lnTo>
                  <a:pt x="0" y="0"/>
                </a:lnTo>
                <a:close/>
              </a:path>
            </a:pathLst>
          </a:custGeom>
          <a:blipFill>
            <a:blip r:embed="rId5"/>
            <a:stretch>
              <a:fillRect/>
            </a:stretch>
          </a:blipFill>
        </p:spPr>
      </p:sp>
      <p:sp>
        <p:nvSpPr>
          <p:cNvPr id="5" name="Freeform 5"/>
          <p:cNvSpPr/>
          <p:nvPr/>
        </p:nvSpPr>
        <p:spPr>
          <a:xfrm>
            <a:off x="2540737" y="5737758"/>
            <a:ext cx="4538353" cy="944286"/>
          </a:xfrm>
          <a:custGeom>
            <a:avLst/>
            <a:gdLst/>
            <a:ahLst/>
            <a:cxnLst/>
            <a:rect l="l" t="t" r="r" b="b"/>
            <a:pathLst>
              <a:path w="4538353" h="944286">
                <a:moveTo>
                  <a:pt x="0" y="0"/>
                </a:moveTo>
                <a:lnTo>
                  <a:pt x="4538352" y="0"/>
                </a:lnTo>
                <a:lnTo>
                  <a:pt x="4538352" y="944286"/>
                </a:lnTo>
                <a:lnTo>
                  <a:pt x="0" y="944286"/>
                </a:lnTo>
                <a:lnTo>
                  <a:pt x="0" y="0"/>
                </a:lnTo>
                <a:close/>
              </a:path>
            </a:pathLst>
          </a:custGeom>
          <a:blipFill>
            <a:blip r:embed="rId6"/>
            <a:stretch>
              <a:fillRect/>
            </a:stretch>
          </a:blipFill>
        </p:spPr>
      </p:sp>
      <p:sp>
        <p:nvSpPr>
          <p:cNvPr id="6" name="AutoShape 6"/>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7" name="TextBox 7"/>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8" name="Freeform 8"/>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7"/>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3"/>
            <a:stretch>
              <a:fillRect/>
            </a:stretch>
          </a:blipFill>
        </p:spPr>
      </p:sp>
      <p:sp>
        <p:nvSpPr>
          <p:cNvPr id="4" name="TextBox 4"/>
          <p:cNvSpPr txBox="1"/>
          <p:nvPr/>
        </p:nvSpPr>
        <p:spPr>
          <a:xfrm>
            <a:off x="2458978" y="1327491"/>
            <a:ext cx="9015106"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Implementasi Grid Deteksi</a:t>
            </a:r>
          </a:p>
        </p:txBody>
      </p:sp>
      <p:sp>
        <p:nvSpPr>
          <p:cNvPr id="5" name="TextBox 5"/>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6" name="Freeform 6"/>
          <p:cNvSpPr/>
          <p:nvPr/>
        </p:nvSpPr>
        <p:spPr>
          <a:xfrm>
            <a:off x="1028700" y="2535725"/>
            <a:ext cx="4474510" cy="5792539"/>
          </a:xfrm>
          <a:custGeom>
            <a:avLst/>
            <a:gdLst/>
            <a:ahLst/>
            <a:cxnLst/>
            <a:rect l="l" t="t" r="r" b="b"/>
            <a:pathLst>
              <a:path w="4474510" h="5792539">
                <a:moveTo>
                  <a:pt x="0" y="0"/>
                </a:moveTo>
                <a:lnTo>
                  <a:pt x="4474510" y="0"/>
                </a:lnTo>
                <a:lnTo>
                  <a:pt x="4474510" y="5792539"/>
                </a:lnTo>
                <a:lnTo>
                  <a:pt x="0" y="5792539"/>
                </a:lnTo>
                <a:lnTo>
                  <a:pt x="0" y="0"/>
                </a:lnTo>
                <a:close/>
              </a:path>
            </a:pathLst>
          </a:custGeom>
          <a:blipFill>
            <a:blip r:embed="rId4"/>
            <a:stretch>
              <a:fillRect/>
            </a:stretch>
          </a:blipFill>
        </p:spPr>
      </p:sp>
      <p:grpSp>
        <p:nvGrpSpPr>
          <p:cNvPr id="7" name="Group 7"/>
          <p:cNvGrpSpPr/>
          <p:nvPr/>
        </p:nvGrpSpPr>
        <p:grpSpPr>
          <a:xfrm>
            <a:off x="2878416" y="3468012"/>
            <a:ext cx="376476" cy="376476"/>
            <a:chOff x="0" y="0"/>
            <a:chExt cx="114976" cy="114976"/>
          </a:xfrm>
        </p:grpSpPr>
        <p:sp>
          <p:nvSpPr>
            <p:cNvPr id="8" name="Freeform 8"/>
            <p:cNvSpPr/>
            <p:nvPr/>
          </p:nvSpPr>
          <p:spPr>
            <a:xfrm>
              <a:off x="0" y="0"/>
              <a:ext cx="114976" cy="114976"/>
            </a:xfrm>
            <a:custGeom>
              <a:avLst/>
              <a:gdLst/>
              <a:ahLst/>
              <a:cxnLst/>
              <a:rect l="l" t="t" r="r" b="b"/>
              <a:pathLst>
                <a:path w="114976" h="114976">
                  <a:moveTo>
                    <a:pt x="0" y="0"/>
                  </a:moveTo>
                  <a:lnTo>
                    <a:pt x="114976" y="0"/>
                  </a:lnTo>
                  <a:lnTo>
                    <a:pt x="114976" y="114976"/>
                  </a:lnTo>
                  <a:lnTo>
                    <a:pt x="0" y="114976"/>
                  </a:lnTo>
                  <a:close/>
                </a:path>
              </a:pathLst>
            </a:custGeom>
            <a:solidFill>
              <a:srgbClr val="7ED957"/>
            </a:solidFill>
          </p:spPr>
        </p:sp>
        <p:sp>
          <p:nvSpPr>
            <p:cNvPr id="9" name="TextBox 9"/>
            <p:cNvSpPr txBox="1"/>
            <p:nvPr/>
          </p:nvSpPr>
          <p:spPr>
            <a:xfrm>
              <a:off x="0" y="-38100"/>
              <a:ext cx="114976" cy="153076"/>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3274169" y="3468012"/>
            <a:ext cx="376476" cy="376476"/>
            <a:chOff x="0" y="0"/>
            <a:chExt cx="114976" cy="114976"/>
          </a:xfrm>
        </p:grpSpPr>
        <p:sp>
          <p:nvSpPr>
            <p:cNvPr id="11" name="Freeform 11"/>
            <p:cNvSpPr/>
            <p:nvPr/>
          </p:nvSpPr>
          <p:spPr>
            <a:xfrm>
              <a:off x="0" y="0"/>
              <a:ext cx="114976" cy="114976"/>
            </a:xfrm>
            <a:custGeom>
              <a:avLst/>
              <a:gdLst/>
              <a:ahLst/>
              <a:cxnLst/>
              <a:rect l="l" t="t" r="r" b="b"/>
              <a:pathLst>
                <a:path w="114976" h="114976">
                  <a:moveTo>
                    <a:pt x="0" y="0"/>
                  </a:moveTo>
                  <a:lnTo>
                    <a:pt x="114976" y="0"/>
                  </a:lnTo>
                  <a:lnTo>
                    <a:pt x="114976" y="114976"/>
                  </a:lnTo>
                  <a:lnTo>
                    <a:pt x="0" y="114976"/>
                  </a:lnTo>
                  <a:close/>
                </a:path>
              </a:pathLst>
            </a:custGeom>
            <a:solidFill>
              <a:srgbClr val="7ED957"/>
            </a:solidFill>
          </p:spPr>
        </p:sp>
        <p:sp>
          <p:nvSpPr>
            <p:cNvPr id="12" name="TextBox 12"/>
            <p:cNvSpPr txBox="1"/>
            <p:nvPr/>
          </p:nvSpPr>
          <p:spPr>
            <a:xfrm>
              <a:off x="0" y="-38100"/>
              <a:ext cx="114976" cy="153076"/>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2878416" y="5435595"/>
            <a:ext cx="376476" cy="376476"/>
            <a:chOff x="0" y="0"/>
            <a:chExt cx="114976" cy="114976"/>
          </a:xfrm>
        </p:grpSpPr>
        <p:sp>
          <p:nvSpPr>
            <p:cNvPr id="14" name="Freeform 14"/>
            <p:cNvSpPr/>
            <p:nvPr/>
          </p:nvSpPr>
          <p:spPr>
            <a:xfrm>
              <a:off x="0" y="0"/>
              <a:ext cx="114976" cy="114976"/>
            </a:xfrm>
            <a:custGeom>
              <a:avLst/>
              <a:gdLst/>
              <a:ahLst/>
              <a:cxnLst/>
              <a:rect l="l" t="t" r="r" b="b"/>
              <a:pathLst>
                <a:path w="114976" h="114976">
                  <a:moveTo>
                    <a:pt x="0" y="0"/>
                  </a:moveTo>
                  <a:lnTo>
                    <a:pt x="114976" y="0"/>
                  </a:lnTo>
                  <a:lnTo>
                    <a:pt x="114976" y="114976"/>
                  </a:lnTo>
                  <a:lnTo>
                    <a:pt x="0" y="114976"/>
                  </a:lnTo>
                  <a:close/>
                </a:path>
              </a:pathLst>
            </a:custGeom>
            <a:solidFill>
              <a:srgbClr val="FF3131"/>
            </a:solidFill>
          </p:spPr>
        </p:sp>
        <p:sp>
          <p:nvSpPr>
            <p:cNvPr id="15" name="TextBox 15"/>
            <p:cNvSpPr txBox="1"/>
            <p:nvPr/>
          </p:nvSpPr>
          <p:spPr>
            <a:xfrm>
              <a:off x="0" y="-38100"/>
              <a:ext cx="114976" cy="153076"/>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3269407" y="5435595"/>
            <a:ext cx="376476" cy="376476"/>
            <a:chOff x="0" y="0"/>
            <a:chExt cx="114976" cy="114976"/>
          </a:xfrm>
        </p:grpSpPr>
        <p:sp>
          <p:nvSpPr>
            <p:cNvPr id="17" name="Freeform 17"/>
            <p:cNvSpPr/>
            <p:nvPr/>
          </p:nvSpPr>
          <p:spPr>
            <a:xfrm>
              <a:off x="0" y="0"/>
              <a:ext cx="114976" cy="114976"/>
            </a:xfrm>
            <a:custGeom>
              <a:avLst/>
              <a:gdLst/>
              <a:ahLst/>
              <a:cxnLst/>
              <a:rect l="l" t="t" r="r" b="b"/>
              <a:pathLst>
                <a:path w="114976" h="114976">
                  <a:moveTo>
                    <a:pt x="0" y="0"/>
                  </a:moveTo>
                  <a:lnTo>
                    <a:pt x="114976" y="0"/>
                  </a:lnTo>
                  <a:lnTo>
                    <a:pt x="114976" y="114976"/>
                  </a:lnTo>
                  <a:lnTo>
                    <a:pt x="0" y="114976"/>
                  </a:lnTo>
                  <a:close/>
                </a:path>
              </a:pathLst>
            </a:custGeom>
            <a:solidFill>
              <a:srgbClr val="FF3131"/>
            </a:solidFill>
          </p:spPr>
        </p:sp>
        <p:sp>
          <p:nvSpPr>
            <p:cNvPr id="18" name="TextBox 18"/>
            <p:cNvSpPr txBox="1"/>
            <p:nvPr/>
          </p:nvSpPr>
          <p:spPr>
            <a:xfrm>
              <a:off x="0" y="-38100"/>
              <a:ext cx="114976" cy="153076"/>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6403818" y="3237261"/>
            <a:ext cx="4169658" cy="4389466"/>
          </a:xfrm>
          <a:custGeom>
            <a:avLst/>
            <a:gdLst/>
            <a:ahLst/>
            <a:cxnLst/>
            <a:rect l="l" t="t" r="r" b="b"/>
            <a:pathLst>
              <a:path w="4169658" h="4389466">
                <a:moveTo>
                  <a:pt x="0" y="0"/>
                </a:moveTo>
                <a:lnTo>
                  <a:pt x="4169658" y="0"/>
                </a:lnTo>
                <a:lnTo>
                  <a:pt x="4169658" y="4389466"/>
                </a:lnTo>
                <a:lnTo>
                  <a:pt x="0" y="4389466"/>
                </a:lnTo>
                <a:lnTo>
                  <a:pt x="0" y="0"/>
                </a:lnTo>
                <a:close/>
              </a:path>
            </a:pathLst>
          </a:custGeom>
          <a:blipFill>
            <a:blip r:embed="rId5"/>
            <a:stretch>
              <a:fillRect l="-16477" r="-15653"/>
            </a:stretch>
          </a:blipFill>
        </p:spPr>
      </p:sp>
      <p:sp>
        <p:nvSpPr>
          <p:cNvPr id="20" name="Freeform 20"/>
          <p:cNvSpPr/>
          <p:nvPr/>
        </p:nvSpPr>
        <p:spPr>
          <a:xfrm>
            <a:off x="11474083" y="3656250"/>
            <a:ext cx="5831153" cy="3587978"/>
          </a:xfrm>
          <a:custGeom>
            <a:avLst/>
            <a:gdLst/>
            <a:ahLst/>
            <a:cxnLst/>
            <a:rect l="l" t="t" r="r" b="b"/>
            <a:pathLst>
              <a:path w="5831153" h="3587978">
                <a:moveTo>
                  <a:pt x="0" y="0"/>
                </a:moveTo>
                <a:lnTo>
                  <a:pt x="5831153" y="0"/>
                </a:lnTo>
                <a:lnTo>
                  <a:pt x="5831153" y="3587978"/>
                </a:lnTo>
                <a:lnTo>
                  <a:pt x="0" y="3587978"/>
                </a:lnTo>
                <a:lnTo>
                  <a:pt x="0" y="0"/>
                </a:lnTo>
                <a:close/>
              </a:path>
            </a:pathLst>
          </a:custGeom>
          <a:blipFill>
            <a:blip r:embed="rId6"/>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3" name="AutoShape 3"/>
          <p:cNvSpPr/>
          <p:nvPr/>
        </p:nvSpPr>
        <p:spPr>
          <a:xfrm>
            <a:off x="1843000" y="8844628"/>
            <a:ext cx="14918048" cy="0"/>
          </a:xfrm>
          <a:prstGeom prst="line">
            <a:avLst/>
          </a:prstGeom>
          <a:ln w="9525" cap="rnd">
            <a:solidFill>
              <a:srgbClr val="000000"/>
            </a:solidFill>
            <a:prstDash val="solid"/>
            <a:headEnd type="none" w="sm" len="sm"/>
            <a:tailEnd type="none" w="sm" len="sm"/>
          </a:ln>
        </p:spPr>
      </p:sp>
      <p:sp>
        <p:nvSpPr>
          <p:cNvPr id="4" name="Freeform 4"/>
          <p:cNvSpPr/>
          <p:nvPr/>
        </p:nvSpPr>
        <p:spPr>
          <a:xfrm>
            <a:off x="8416848" y="2205696"/>
            <a:ext cx="8344199" cy="4693612"/>
          </a:xfrm>
          <a:custGeom>
            <a:avLst/>
            <a:gdLst/>
            <a:ahLst/>
            <a:cxnLst/>
            <a:rect l="l" t="t" r="r" b="b"/>
            <a:pathLst>
              <a:path w="8344199" h="4693612">
                <a:moveTo>
                  <a:pt x="0" y="0"/>
                </a:moveTo>
                <a:lnTo>
                  <a:pt x="8344200" y="0"/>
                </a:lnTo>
                <a:lnTo>
                  <a:pt x="8344200" y="4693612"/>
                </a:lnTo>
                <a:lnTo>
                  <a:pt x="0" y="4693612"/>
                </a:lnTo>
                <a:lnTo>
                  <a:pt x="0" y="0"/>
                </a:lnTo>
                <a:close/>
              </a:path>
            </a:pathLst>
          </a:custGeom>
          <a:blipFill>
            <a:blip r:embed="rId3"/>
            <a:stretch>
              <a:fillRect/>
            </a:stretch>
          </a:blipFill>
        </p:spPr>
      </p:sp>
      <p:sp>
        <p:nvSpPr>
          <p:cNvPr id="5" name="Freeform 5"/>
          <p:cNvSpPr/>
          <p:nvPr/>
        </p:nvSpPr>
        <p:spPr>
          <a:xfrm>
            <a:off x="2458978" y="3096235"/>
            <a:ext cx="5400554" cy="2594522"/>
          </a:xfrm>
          <a:custGeom>
            <a:avLst/>
            <a:gdLst/>
            <a:ahLst/>
            <a:cxnLst/>
            <a:rect l="l" t="t" r="r" b="b"/>
            <a:pathLst>
              <a:path w="5400554" h="2594522">
                <a:moveTo>
                  <a:pt x="0" y="0"/>
                </a:moveTo>
                <a:lnTo>
                  <a:pt x="5400553" y="0"/>
                </a:lnTo>
                <a:lnTo>
                  <a:pt x="5400553" y="2594522"/>
                </a:lnTo>
                <a:lnTo>
                  <a:pt x="0" y="2594522"/>
                </a:lnTo>
                <a:lnTo>
                  <a:pt x="0" y="0"/>
                </a:lnTo>
                <a:close/>
              </a:path>
            </a:pathLst>
          </a:custGeom>
          <a:blipFill>
            <a:blip r:embed="rId4"/>
            <a:stretch>
              <a:fillRect/>
            </a:stretch>
          </a:blipFill>
        </p:spPr>
      </p:sp>
      <p:grpSp>
        <p:nvGrpSpPr>
          <p:cNvPr id="6" name="Group 6"/>
          <p:cNvGrpSpPr/>
          <p:nvPr/>
        </p:nvGrpSpPr>
        <p:grpSpPr>
          <a:xfrm>
            <a:off x="1299612" y="3621177"/>
            <a:ext cx="2601369" cy="2069579"/>
            <a:chOff x="0" y="0"/>
            <a:chExt cx="685134" cy="545074"/>
          </a:xfrm>
        </p:grpSpPr>
        <p:sp>
          <p:nvSpPr>
            <p:cNvPr id="7" name="Freeform 7"/>
            <p:cNvSpPr/>
            <p:nvPr/>
          </p:nvSpPr>
          <p:spPr>
            <a:xfrm>
              <a:off x="0" y="0"/>
              <a:ext cx="685134" cy="545074"/>
            </a:xfrm>
            <a:custGeom>
              <a:avLst/>
              <a:gdLst/>
              <a:ahLst/>
              <a:cxnLst/>
              <a:rect l="l" t="t" r="r" b="b"/>
              <a:pathLst>
                <a:path w="685134" h="545074">
                  <a:moveTo>
                    <a:pt x="0" y="0"/>
                  </a:moveTo>
                  <a:lnTo>
                    <a:pt x="685134" y="0"/>
                  </a:lnTo>
                  <a:lnTo>
                    <a:pt x="685134" y="545074"/>
                  </a:lnTo>
                  <a:lnTo>
                    <a:pt x="0" y="545074"/>
                  </a:lnTo>
                  <a:close/>
                </a:path>
              </a:pathLst>
            </a:custGeom>
            <a:solidFill>
              <a:srgbClr val="FFFFFF"/>
            </a:solidFill>
          </p:spPr>
        </p:sp>
        <p:sp>
          <p:nvSpPr>
            <p:cNvPr id="8" name="TextBox 8"/>
            <p:cNvSpPr txBox="1"/>
            <p:nvPr/>
          </p:nvSpPr>
          <p:spPr>
            <a:xfrm>
              <a:off x="0" y="-38100"/>
              <a:ext cx="685134" cy="583174"/>
            </a:xfrm>
            <a:prstGeom prst="rect">
              <a:avLst/>
            </a:prstGeom>
          </p:spPr>
          <p:txBody>
            <a:bodyPr lIns="50800" tIns="50800" rIns="50800" bIns="50800" rtlCol="0" anchor="ctr"/>
            <a:lstStyle/>
            <a:p>
              <a:pPr algn="ctr">
                <a:lnSpc>
                  <a:spcPts val="2240"/>
                </a:lnSpc>
              </a:pPr>
              <a:endParaRPr/>
            </a:p>
          </p:txBody>
        </p:sp>
      </p:grpSp>
      <p:sp>
        <p:nvSpPr>
          <p:cNvPr id="9" name="TextBox 9"/>
          <p:cNvSpPr txBox="1"/>
          <p:nvPr/>
        </p:nvSpPr>
        <p:spPr>
          <a:xfrm>
            <a:off x="2458978" y="1327491"/>
            <a:ext cx="9015106"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Implementasi Grid Deteksi</a:t>
            </a:r>
          </a:p>
        </p:txBody>
      </p:sp>
      <p:sp>
        <p:nvSpPr>
          <p:cNvPr id="10" name="TextBox 10"/>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11" name="TextBox 11"/>
          <p:cNvSpPr txBox="1"/>
          <p:nvPr/>
        </p:nvSpPr>
        <p:spPr>
          <a:xfrm>
            <a:off x="1843000" y="7109690"/>
            <a:ext cx="15062200" cy="1189355"/>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192954"/>
                </a:solidFill>
                <a:latin typeface="Canva Sans"/>
                <a:ea typeface="Canva Sans"/>
                <a:cs typeface="Canva Sans"/>
                <a:sym typeface="Canva Sans"/>
              </a:rPr>
              <a:t>Posisi Vertikal menggunakan nilai jarak dengan bounding box dan pose</a:t>
            </a:r>
          </a:p>
          <a:p>
            <a:pPr marL="496571" lvl="1" indent="-248285" algn="l">
              <a:lnSpc>
                <a:spcPts val="3220"/>
              </a:lnSpc>
              <a:buFont typeface="Arial"/>
              <a:buChar char="•"/>
            </a:pPr>
            <a:r>
              <a:rPr lang="en-US" sz="2300">
                <a:solidFill>
                  <a:srgbClr val="192954"/>
                </a:solidFill>
                <a:latin typeface="Canva Sans"/>
                <a:ea typeface="Canva Sans"/>
                <a:cs typeface="Canva Sans"/>
                <a:sym typeface="Canva Sans"/>
              </a:rPr>
              <a:t>Posisi horizontal perpindahan posisi koordinat x bawah bounding box</a:t>
            </a:r>
          </a:p>
          <a:p>
            <a:pPr algn="l">
              <a:lnSpc>
                <a:spcPts val="3220"/>
              </a:lnSpc>
            </a:pPr>
            <a:endParaRPr lang="en-US" sz="2300">
              <a:solidFill>
                <a:srgbClr val="192954"/>
              </a:solidFill>
              <a:latin typeface="Canva Sans"/>
              <a:ea typeface="Canva Sans"/>
              <a:cs typeface="Canva Sans"/>
              <a:sym typeface="Canva Sans"/>
            </a:endParaRPr>
          </a:p>
        </p:txBody>
      </p:sp>
      <p:sp>
        <p:nvSpPr>
          <p:cNvPr id="12" name="TextBox 12"/>
          <p:cNvSpPr txBox="1"/>
          <p:nvPr/>
        </p:nvSpPr>
        <p:spPr>
          <a:xfrm>
            <a:off x="2072658" y="4009801"/>
            <a:ext cx="1828324" cy="790128"/>
          </a:xfrm>
          <a:prstGeom prst="rect">
            <a:avLst/>
          </a:prstGeom>
        </p:spPr>
        <p:txBody>
          <a:bodyPr lIns="0" tIns="0" rIns="0" bIns="0" rtlCol="0" anchor="t">
            <a:spAutoFit/>
          </a:bodyPr>
          <a:lstStyle/>
          <a:p>
            <a:pPr algn="ctr">
              <a:lnSpc>
                <a:spcPts val="2124"/>
              </a:lnSpc>
            </a:pPr>
            <a:r>
              <a:rPr lang="en-US" sz="1517">
                <a:solidFill>
                  <a:srgbClr val="192954"/>
                </a:solidFill>
                <a:latin typeface="Canva Sans Italics"/>
                <a:ea typeface="Canva Sans Italics"/>
                <a:cs typeface="Canva Sans Italics"/>
                <a:sym typeface="Canva Sans Italics"/>
              </a:rPr>
              <a:t>Jarak berdasarkan </a:t>
            </a:r>
          </a:p>
          <a:p>
            <a:pPr algn="ctr">
              <a:lnSpc>
                <a:spcPts val="2124"/>
              </a:lnSpc>
            </a:pPr>
            <a:r>
              <a:rPr lang="en-US" sz="1517">
                <a:solidFill>
                  <a:srgbClr val="192954"/>
                </a:solidFill>
                <a:latin typeface="Canva Sans Italics"/>
                <a:ea typeface="Canva Sans Italics"/>
                <a:cs typeface="Canva Sans Italics"/>
                <a:sym typeface="Canva Sans Italics"/>
              </a:rPr>
              <a:t>Bounding Box</a:t>
            </a:r>
          </a:p>
          <a:p>
            <a:pPr algn="ctr">
              <a:lnSpc>
                <a:spcPts val="2124"/>
              </a:lnSpc>
            </a:pPr>
            <a:r>
              <a:rPr lang="en-US" sz="1517">
                <a:solidFill>
                  <a:srgbClr val="192954"/>
                </a:solidFill>
                <a:latin typeface="Canva Sans Italics"/>
                <a:ea typeface="Canva Sans Italics"/>
                <a:cs typeface="Canva Sans Italics"/>
                <a:sym typeface="Canva Sans Italics"/>
              </a:rPr>
              <a:t>dan Pose</a:t>
            </a:r>
          </a:p>
        </p:txBody>
      </p:sp>
      <p:grpSp>
        <p:nvGrpSpPr>
          <p:cNvPr id="13" name="Group 13"/>
          <p:cNvGrpSpPr/>
          <p:nvPr/>
        </p:nvGrpSpPr>
        <p:grpSpPr>
          <a:xfrm>
            <a:off x="5639503" y="5044936"/>
            <a:ext cx="1975969" cy="1078091"/>
            <a:chOff x="0" y="0"/>
            <a:chExt cx="520420" cy="283942"/>
          </a:xfrm>
        </p:grpSpPr>
        <p:sp>
          <p:nvSpPr>
            <p:cNvPr id="14" name="Freeform 14"/>
            <p:cNvSpPr/>
            <p:nvPr/>
          </p:nvSpPr>
          <p:spPr>
            <a:xfrm>
              <a:off x="0" y="0"/>
              <a:ext cx="520420" cy="283942"/>
            </a:xfrm>
            <a:custGeom>
              <a:avLst/>
              <a:gdLst/>
              <a:ahLst/>
              <a:cxnLst/>
              <a:rect l="l" t="t" r="r" b="b"/>
              <a:pathLst>
                <a:path w="520420" h="283942">
                  <a:moveTo>
                    <a:pt x="0" y="0"/>
                  </a:moveTo>
                  <a:lnTo>
                    <a:pt x="520420" y="0"/>
                  </a:lnTo>
                  <a:lnTo>
                    <a:pt x="520420" y="283942"/>
                  </a:lnTo>
                  <a:lnTo>
                    <a:pt x="0" y="283942"/>
                  </a:lnTo>
                  <a:close/>
                </a:path>
              </a:pathLst>
            </a:custGeom>
            <a:solidFill>
              <a:srgbClr val="FFFFFF"/>
            </a:solidFill>
          </p:spPr>
        </p:sp>
        <p:sp>
          <p:nvSpPr>
            <p:cNvPr id="15" name="TextBox 15"/>
            <p:cNvSpPr txBox="1"/>
            <p:nvPr/>
          </p:nvSpPr>
          <p:spPr>
            <a:xfrm>
              <a:off x="0" y="-38100"/>
              <a:ext cx="520420" cy="322042"/>
            </a:xfrm>
            <a:prstGeom prst="rect">
              <a:avLst/>
            </a:prstGeom>
          </p:spPr>
          <p:txBody>
            <a:bodyPr lIns="50800" tIns="50800" rIns="50800" bIns="50800" rtlCol="0" anchor="ctr"/>
            <a:lstStyle/>
            <a:p>
              <a:pPr algn="ctr">
                <a:lnSpc>
                  <a:spcPts val="2240"/>
                </a:lnSpc>
              </a:pPr>
              <a:endParaRPr/>
            </a:p>
          </p:txBody>
        </p:sp>
      </p:grpSp>
      <p:sp>
        <p:nvSpPr>
          <p:cNvPr id="16" name="TextBox 16"/>
          <p:cNvSpPr txBox="1"/>
          <p:nvPr/>
        </p:nvSpPr>
        <p:spPr>
          <a:xfrm>
            <a:off x="5148315" y="5016361"/>
            <a:ext cx="2958346" cy="790128"/>
          </a:xfrm>
          <a:prstGeom prst="rect">
            <a:avLst/>
          </a:prstGeom>
        </p:spPr>
        <p:txBody>
          <a:bodyPr lIns="0" tIns="0" rIns="0" bIns="0" rtlCol="0" anchor="t">
            <a:spAutoFit/>
          </a:bodyPr>
          <a:lstStyle/>
          <a:p>
            <a:pPr algn="ctr">
              <a:lnSpc>
                <a:spcPts val="2124"/>
              </a:lnSpc>
            </a:pPr>
            <a:r>
              <a:rPr lang="en-US" sz="1517">
                <a:solidFill>
                  <a:srgbClr val="192954"/>
                </a:solidFill>
                <a:latin typeface="Canva Sans Italics"/>
                <a:ea typeface="Canva Sans Italics"/>
                <a:cs typeface="Canva Sans Italics"/>
                <a:sym typeface="Canva Sans Italics"/>
              </a:rPr>
              <a:t>Jarak berdasarkan </a:t>
            </a:r>
          </a:p>
          <a:p>
            <a:pPr algn="ctr">
              <a:lnSpc>
                <a:spcPts val="2124"/>
              </a:lnSpc>
            </a:pPr>
            <a:r>
              <a:rPr lang="en-US" sz="1517">
                <a:solidFill>
                  <a:srgbClr val="192954"/>
                </a:solidFill>
                <a:latin typeface="Canva Sans Italics"/>
                <a:ea typeface="Canva Sans Italics"/>
                <a:cs typeface="Canva Sans Italics"/>
                <a:sym typeface="Canva Sans Italics"/>
              </a:rPr>
              <a:t>Perpindahan posisi koordinat x </a:t>
            </a:r>
          </a:p>
          <a:p>
            <a:pPr algn="ctr">
              <a:lnSpc>
                <a:spcPts val="2124"/>
              </a:lnSpc>
            </a:pPr>
            <a:r>
              <a:rPr lang="en-US" sz="1517">
                <a:solidFill>
                  <a:srgbClr val="192954"/>
                </a:solidFill>
                <a:latin typeface="Canva Sans Italics"/>
                <a:ea typeface="Canva Sans Italics"/>
                <a:cs typeface="Canva Sans Italics"/>
                <a:sym typeface="Canva Sans Italics"/>
              </a:rPr>
              <a:t>bawah bounding box</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3" name="AutoShape 3"/>
          <p:cNvSpPr/>
          <p:nvPr/>
        </p:nvSpPr>
        <p:spPr>
          <a:xfrm>
            <a:off x="1843000" y="8844628"/>
            <a:ext cx="14918048" cy="0"/>
          </a:xfrm>
          <a:prstGeom prst="line">
            <a:avLst/>
          </a:prstGeom>
          <a:ln w="9525" cap="rnd">
            <a:solidFill>
              <a:srgbClr val="000000"/>
            </a:solidFill>
            <a:prstDash val="solid"/>
            <a:headEnd type="none" w="sm" len="sm"/>
            <a:tailEnd type="none" w="sm" len="sm"/>
          </a:ln>
        </p:spPr>
      </p:sp>
      <p:grpSp>
        <p:nvGrpSpPr>
          <p:cNvPr id="4" name="Group 4"/>
          <p:cNvGrpSpPr/>
          <p:nvPr/>
        </p:nvGrpSpPr>
        <p:grpSpPr>
          <a:xfrm>
            <a:off x="1299612" y="3621177"/>
            <a:ext cx="2601369" cy="2069579"/>
            <a:chOff x="0" y="0"/>
            <a:chExt cx="685134" cy="545074"/>
          </a:xfrm>
        </p:grpSpPr>
        <p:sp>
          <p:nvSpPr>
            <p:cNvPr id="5" name="Freeform 5"/>
            <p:cNvSpPr/>
            <p:nvPr/>
          </p:nvSpPr>
          <p:spPr>
            <a:xfrm>
              <a:off x="0" y="0"/>
              <a:ext cx="685134" cy="545074"/>
            </a:xfrm>
            <a:custGeom>
              <a:avLst/>
              <a:gdLst/>
              <a:ahLst/>
              <a:cxnLst/>
              <a:rect l="l" t="t" r="r" b="b"/>
              <a:pathLst>
                <a:path w="685134" h="545074">
                  <a:moveTo>
                    <a:pt x="0" y="0"/>
                  </a:moveTo>
                  <a:lnTo>
                    <a:pt x="685134" y="0"/>
                  </a:lnTo>
                  <a:lnTo>
                    <a:pt x="685134" y="545074"/>
                  </a:lnTo>
                  <a:lnTo>
                    <a:pt x="0" y="545074"/>
                  </a:lnTo>
                  <a:close/>
                </a:path>
              </a:pathLst>
            </a:custGeom>
            <a:solidFill>
              <a:srgbClr val="FFFFFF"/>
            </a:solidFill>
          </p:spPr>
        </p:sp>
        <p:sp>
          <p:nvSpPr>
            <p:cNvPr id="6" name="TextBox 6"/>
            <p:cNvSpPr txBox="1"/>
            <p:nvPr/>
          </p:nvSpPr>
          <p:spPr>
            <a:xfrm>
              <a:off x="0" y="-38100"/>
              <a:ext cx="685134" cy="583174"/>
            </a:xfrm>
            <a:prstGeom prst="rect">
              <a:avLst/>
            </a:prstGeom>
          </p:spPr>
          <p:txBody>
            <a:bodyPr lIns="50800" tIns="50800" rIns="50800" bIns="50800" rtlCol="0" anchor="ctr"/>
            <a:lstStyle/>
            <a:p>
              <a:pPr algn="ctr">
                <a:lnSpc>
                  <a:spcPts val="2240"/>
                </a:lnSpc>
              </a:pPr>
              <a:endParaRPr/>
            </a:p>
          </p:txBody>
        </p:sp>
      </p:grpSp>
      <p:sp>
        <p:nvSpPr>
          <p:cNvPr id="7" name="Freeform 7"/>
          <p:cNvSpPr/>
          <p:nvPr/>
        </p:nvSpPr>
        <p:spPr>
          <a:xfrm>
            <a:off x="3408735" y="3190164"/>
            <a:ext cx="11930730" cy="2982683"/>
          </a:xfrm>
          <a:custGeom>
            <a:avLst/>
            <a:gdLst/>
            <a:ahLst/>
            <a:cxnLst/>
            <a:rect l="l" t="t" r="r" b="b"/>
            <a:pathLst>
              <a:path w="11930730" h="2982683">
                <a:moveTo>
                  <a:pt x="0" y="0"/>
                </a:moveTo>
                <a:lnTo>
                  <a:pt x="11930730" y="0"/>
                </a:lnTo>
                <a:lnTo>
                  <a:pt x="11930730" y="2982683"/>
                </a:lnTo>
                <a:lnTo>
                  <a:pt x="0" y="2982683"/>
                </a:lnTo>
                <a:lnTo>
                  <a:pt x="0" y="0"/>
                </a:lnTo>
                <a:close/>
              </a:path>
            </a:pathLst>
          </a:custGeom>
          <a:blipFill>
            <a:blip r:embed="rId3"/>
            <a:stretch>
              <a:fillRect/>
            </a:stretch>
          </a:blipFill>
        </p:spPr>
      </p:sp>
      <p:sp>
        <p:nvSpPr>
          <p:cNvPr id="8" name="TextBox 8"/>
          <p:cNvSpPr txBox="1"/>
          <p:nvPr/>
        </p:nvSpPr>
        <p:spPr>
          <a:xfrm>
            <a:off x="2458978" y="1327491"/>
            <a:ext cx="9015106"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Implementasi Grid Deteksi</a:t>
            </a:r>
          </a:p>
        </p:txBody>
      </p:sp>
      <p:sp>
        <p:nvSpPr>
          <p:cNvPr id="9" name="TextBox 9"/>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3" name="AutoShape 3"/>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4" name="Freeform 4"/>
          <p:cNvSpPr/>
          <p:nvPr/>
        </p:nvSpPr>
        <p:spPr>
          <a:xfrm>
            <a:off x="1028700" y="1555293"/>
            <a:ext cx="9995404" cy="6922025"/>
          </a:xfrm>
          <a:custGeom>
            <a:avLst/>
            <a:gdLst/>
            <a:ahLst/>
            <a:cxnLst/>
            <a:rect l="l" t="t" r="r" b="b"/>
            <a:pathLst>
              <a:path w="9995404" h="6922025">
                <a:moveTo>
                  <a:pt x="0" y="0"/>
                </a:moveTo>
                <a:lnTo>
                  <a:pt x="9995404" y="0"/>
                </a:lnTo>
                <a:lnTo>
                  <a:pt x="9995404" y="6922025"/>
                </a:lnTo>
                <a:lnTo>
                  <a:pt x="0" y="6922025"/>
                </a:lnTo>
                <a:lnTo>
                  <a:pt x="0" y="0"/>
                </a:lnTo>
                <a:close/>
              </a:path>
            </a:pathLst>
          </a:custGeom>
          <a:blipFill>
            <a:blip r:embed="rId3"/>
            <a:stretch>
              <a:fillRect l="-11265" t="-16093" r="-4653" b="-9446"/>
            </a:stretch>
          </a:blipFill>
        </p:spPr>
      </p:sp>
      <p:sp>
        <p:nvSpPr>
          <p:cNvPr id="5" name="Freeform 5"/>
          <p:cNvSpPr/>
          <p:nvPr/>
        </p:nvSpPr>
        <p:spPr>
          <a:xfrm>
            <a:off x="11024104" y="1488589"/>
            <a:ext cx="5092650" cy="2771919"/>
          </a:xfrm>
          <a:custGeom>
            <a:avLst/>
            <a:gdLst/>
            <a:ahLst/>
            <a:cxnLst/>
            <a:rect l="l" t="t" r="r" b="b"/>
            <a:pathLst>
              <a:path w="5092650" h="2771919">
                <a:moveTo>
                  <a:pt x="0" y="0"/>
                </a:moveTo>
                <a:lnTo>
                  <a:pt x="5092649" y="0"/>
                </a:lnTo>
                <a:lnTo>
                  <a:pt x="5092649" y="2771919"/>
                </a:lnTo>
                <a:lnTo>
                  <a:pt x="0" y="2771919"/>
                </a:lnTo>
                <a:lnTo>
                  <a:pt x="0" y="0"/>
                </a:lnTo>
                <a:close/>
              </a:path>
            </a:pathLst>
          </a:custGeom>
          <a:blipFill>
            <a:blip r:embed="rId4"/>
            <a:stretch>
              <a:fillRect t="-1672" b="-1672"/>
            </a:stretch>
          </a:blipFill>
        </p:spPr>
      </p:sp>
      <p:sp>
        <p:nvSpPr>
          <p:cNvPr id="6" name="Freeform 6"/>
          <p:cNvSpPr/>
          <p:nvPr/>
        </p:nvSpPr>
        <p:spPr>
          <a:xfrm>
            <a:off x="10934742" y="4912985"/>
            <a:ext cx="5271373" cy="3092830"/>
          </a:xfrm>
          <a:custGeom>
            <a:avLst/>
            <a:gdLst/>
            <a:ahLst/>
            <a:cxnLst/>
            <a:rect l="l" t="t" r="r" b="b"/>
            <a:pathLst>
              <a:path w="5271373" h="3092830">
                <a:moveTo>
                  <a:pt x="0" y="0"/>
                </a:moveTo>
                <a:lnTo>
                  <a:pt x="5271373" y="0"/>
                </a:lnTo>
                <a:lnTo>
                  <a:pt x="5271373" y="3092830"/>
                </a:lnTo>
                <a:lnTo>
                  <a:pt x="0" y="3092830"/>
                </a:lnTo>
                <a:lnTo>
                  <a:pt x="0" y="0"/>
                </a:lnTo>
                <a:close/>
              </a:path>
            </a:pathLst>
          </a:custGeom>
          <a:blipFill>
            <a:blip r:embed="rId5"/>
            <a:stretch>
              <a:fillRect/>
            </a:stretch>
          </a:blipFill>
        </p:spPr>
      </p:sp>
      <p:sp>
        <p:nvSpPr>
          <p:cNvPr id="7" name="TextBox 7"/>
          <p:cNvSpPr txBox="1"/>
          <p:nvPr/>
        </p:nvSpPr>
        <p:spPr>
          <a:xfrm>
            <a:off x="3302701" y="250116"/>
            <a:ext cx="12051912"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Navigasi Penghindaran Kursi Roda</a:t>
            </a:r>
          </a:p>
        </p:txBody>
      </p:sp>
      <p:sp>
        <p:nvSpPr>
          <p:cNvPr id="8" name="TextBox 8"/>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3" name="AutoShape 3"/>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4" name="Freeform 4"/>
          <p:cNvSpPr/>
          <p:nvPr/>
        </p:nvSpPr>
        <p:spPr>
          <a:xfrm>
            <a:off x="11024104" y="4917153"/>
            <a:ext cx="5092650" cy="2977762"/>
          </a:xfrm>
          <a:custGeom>
            <a:avLst/>
            <a:gdLst/>
            <a:ahLst/>
            <a:cxnLst/>
            <a:rect l="l" t="t" r="r" b="b"/>
            <a:pathLst>
              <a:path w="5092650" h="2977762">
                <a:moveTo>
                  <a:pt x="0" y="0"/>
                </a:moveTo>
                <a:lnTo>
                  <a:pt x="5092649" y="0"/>
                </a:lnTo>
                <a:lnTo>
                  <a:pt x="5092649" y="2977762"/>
                </a:lnTo>
                <a:lnTo>
                  <a:pt x="0" y="2977762"/>
                </a:lnTo>
                <a:lnTo>
                  <a:pt x="0" y="0"/>
                </a:lnTo>
                <a:close/>
              </a:path>
            </a:pathLst>
          </a:custGeom>
          <a:blipFill>
            <a:blip r:embed="rId3"/>
            <a:stretch>
              <a:fillRect/>
            </a:stretch>
          </a:blipFill>
        </p:spPr>
      </p:sp>
      <p:sp>
        <p:nvSpPr>
          <p:cNvPr id="5" name="Freeform 5"/>
          <p:cNvSpPr/>
          <p:nvPr/>
        </p:nvSpPr>
        <p:spPr>
          <a:xfrm>
            <a:off x="11024104" y="1488589"/>
            <a:ext cx="5187267" cy="2917838"/>
          </a:xfrm>
          <a:custGeom>
            <a:avLst/>
            <a:gdLst/>
            <a:ahLst/>
            <a:cxnLst/>
            <a:rect l="l" t="t" r="r" b="b"/>
            <a:pathLst>
              <a:path w="5187267" h="2917838">
                <a:moveTo>
                  <a:pt x="0" y="0"/>
                </a:moveTo>
                <a:lnTo>
                  <a:pt x="5187267" y="0"/>
                </a:lnTo>
                <a:lnTo>
                  <a:pt x="5187267" y="2917838"/>
                </a:lnTo>
                <a:lnTo>
                  <a:pt x="0" y="2917838"/>
                </a:lnTo>
                <a:lnTo>
                  <a:pt x="0" y="0"/>
                </a:lnTo>
                <a:close/>
              </a:path>
            </a:pathLst>
          </a:custGeom>
          <a:blipFill>
            <a:blip r:embed="rId4"/>
            <a:stretch>
              <a:fillRect/>
            </a:stretch>
          </a:blipFill>
        </p:spPr>
      </p:sp>
      <p:sp>
        <p:nvSpPr>
          <p:cNvPr id="6" name="Freeform 6"/>
          <p:cNvSpPr/>
          <p:nvPr/>
        </p:nvSpPr>
        <p:spPr>
          <a:xfrm>
            <a:off x="1168953" y="1488589"/>
            <a:ext cx="9311521" cy="6406326"/>
          </a:xfrm>
          <a:custGeom>
            <a:avLst/>
            <a:gdLst/>
            <a:ahLst/>
            <a:cxnLst/>
            <a:rect l="l" t="t" r="r" b="b"/>
            <a:pathLst>
              <a:path w="9311521" h="6406326">
                <a:moveTo>
                  <a:pt x="0" y="0"/>
                </a:moveTo>
                <a:lnTo>
                  <a:pt x="9311521" y="0"/>
                </a:lnTo>
                <a:lnTo>
                  <a:pt x="9311521" y="6406326"/>
                </a:lnTo>
                <a:lnTo>
                  <a:pt x="0" y="6406326"/>
                </a:lnTo>
                <a:lnTo>
                  <a:pt x="0" y="0"/>
                </a:lnTo>
                <a:close/>
              </a:path>
            </a:pathLst>
          </a:custGeom>
          <a:blipFill>
            <a:blip r:embed="rId5"/>
            <a:stretch>
              <a:fillRect l="-11656" t="-19156" r="-5594" b="-9299"/>
            </a:stretch>
          </a:blipFill>
        </p:spPr>
      </p:sp>
      <p:sp>
        <p:nvSpPr>
          <p:cNvPr id="7" name="TextBox 7"/>
          <p:cNvSpPr txBox="1"/>
          <p:nvPr/>
        </p:nvSpPr>
        <p:spPr>
          <a:xfrm>
            <a:off x="3302701" y="250116"/>
            <a:ext cx="12051912"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Navigasi Penghindaran Kursi Roda</a:t>
            </a:r>
          </a:p>
        </p:txBody>
      </p:sp>
      <p:sp>
        <p:nvSpPr>
          <p:cNvPr id="8" name="TextBox 8"/>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sp>
        <p:nvSpPr>
          <p:cNvPr id="2" name="Freeform 2"/>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3" name="TextBox 3"/>
          <p:cNvSpPr txBox="1"/>
          <p:nvPr/>
        </p:nvSpPr>
        <p:spPr>
          <a:xfrm>
            <a:off x="8240807" y="617962"/>
            <a:ext cx="10047193" cy="596265"/>
          </a:xfrm>
          <a:prstGeom prst="rect">
            <a:avLst/>
          </a:prstGeom>
        </p:spPr>
        <p:txBody>
          <a:bodyPr lIns="0" tIns="0" rIns="0" bIns="0" rtlCol="0" anchor="t">
            <a:spAutoFit/>
          </a:bodyPr>
          <a:lstStyle/>
          <a:p>
            <a:pPr algn="l">
              <a:lnSpc>
                <a:spcPts val="3990"/>
              </a:lnSpc>
            </a:pPr>
            <a:r>
              <a:rPr lang="en-US" sz="3800" u="sng">
                <a:solidFill>
                  <a:srgbClr val="192954"/>
                </a:solidFill>
                <a:latin typeface="Kollektif Bold"/>
                <a:ea typeface="Kollektif Bold"/>
                <a:cs typeface="Kollektif Bold"/>
                <a:sym typeface="Kollektif Bold"/>
              </a:rPr>
              <a:t>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3" name="AutoShape 3"/>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4" name="Freeform 4"/>
          <p:cNvSpPr/>
          <p:nvPr/>
        </p:nvSpPr>
        <p:spPr>
          <a:xfrm>
            <a:off x="1422821" y="1488589"/>
            <a:ext cx="10126246" cy="7174466"/>
          </a:xfrm>
          <a:custGeom>
            <a:avLst/>
            <a:gdLst/>
            <a:ahLst/>
            <a:cxnLst/>
            <a:rect l="l" t="t" r="r" b="b"/>
            <a:pathLst>
              <a:path w="10126246" h="7174466">
                <a:moveTo>
                  <a:pt x="0" y="0"/>
                </a:moveTo>
                <a:lnTo>
                  <a:pt x="10126246" y="0"/>
                </a:lnTo>
                <a:lnTo>
                  <a:pt x="10126246" y="7174466"/>
                </a:lnTo>
                <a:lnTo>
                  <a:pt x="0" y="7174466"/>
                </a:lnTo>
                <a:lnTo>
                  <a:pt x="0" y="0"/>
                </a:lnTo>
                <a:close/>
              </a:path>
            </a:pathLst>
          </a:custGeom>
          <a:blipFill>
            <a:blip r:embed="rId3"/>
            <a:stretch>
              <a:fillRect l="-12203" t="-18032" r="-5693" b="-8364"/>
            </a:stretch>
          </a:blipFill>
        </p:spPr>
      </p:sp>
      <p:sp>
        <p:nvSpPr>
          <p:cNvPr id="5" name="Freeform 5"/>
          <p:cNvSpPr/>
          <p:nvPr/>
        </p:nvSpPr>
        <p:spPr>
          <a:xfrm>
            <a:off x="11778712" y="4976860"/>
            <a:ext cx="4824312" cy="2810162"/>
          </a:xfrm>
          <a:custGeom>
            <a:avLst/>
            <a:gdLst/>
            <a:ahLst/>
            <a:cxnLst/>
            <a:rect l="l" t="t" r="r" b="b"/>
            <a:pathLst>
              <a:path w="4824312" h="2810162">
                <a:moveTo>
                  <a:pt x="0" y="0"/>
                </a:moveTo>
                <a:lnTo>
                  <a:pt x="4824312" y="0"/>
                </a:lnTo>
                <a:lnTo>
                  <a:pt x="4824312" y="2810162"/>
                </a:lnTo>
                <a:lnTo>
                  <a:pt x="0" y="2810162"/>
                </a:lnTo>
                <a:lnTo>
                  <a:pt x="0" y="0"/>
                </a:lnTo>
                <a:close/>
              </a:path>
            </a:pathLst>
          </a:custGeom>
          <a:blipFill>
            <a:blip r:embed="rId4"/>
            <a:stretch>
              <a:fillRect/>
            </a:stretch>
          </a:blipFill>
        </p:spPr>
      </p:sp>
      <p:sp>
        <p:nvSpPr>
          <p:cNvPr id="6" name="Freeform 6"/>
          <p:cNvSpPr/>
          <p:nvPr/>
        </p:nvSpPr>
        <p:spPr>
          <a:xfrm>
            <a:off x="11778712" y="1534941"/>
            <a:ext cx="4824312" cy="2713675"/>
          </a:xfrm>
          <a:custGeom>
            <a:avLst/>
            <a:gdLst/>
            <a:ahLst/>
            <a:cxnLst/>
            <a:rect l="l" t="t" r="r" b="b"/>
            <a:pathLst>
              <a:path w="4824312" h="2713675">
                <a:moveTo>
                  <a:pt x="0" y="0"/>
                </a:moveTo>
                <a:lnTo>
                  <a:pt x="4824312" y="0"/>
                </a:lnTo>
                <a:lnTo>
                  <a:pt x="4824312" y="2713675"/>
                </a:lnTo>
                <a:lnTo>
                  <a:pt x="0" y="2713675"/>
                </a:lnTo>
                <a:lnTo>
                  <a:pt x="0" y="0"/>
                </a:lnTo>
                <a:close/>
              </a:path>
            </a:pathLst>
          </a:custGeom>
          <a:blipFill>
            <a:blip r:embed="rId5"/>
            <a:stretch>
              <a:fillRect/>
            </a:stretch>
          </a:blipFill>
        </p:spPr>
      </p:sp>
      <p:sp>
        <p:nvSpPr>
          <p:cNvPr id="7" name="TextBox 7"/>
          <p:cNvSpPr txBox="1"/>
          <p:nvPr/>
        </p:nvSpPr>
        <p:spPr>
          <a:xfrm>
            <a:off x="3302701" y="250116"/>
            <a:ext cx="12051912"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Navigasi Penghindaran Kursi Roda</a:t>
            </a:r>
          </a:p>
        </p:txBody>
      </p:sp>
      <p:sp>
        <p:nvSpPr>
          <p:cNvPr id="8" name="TextBox 8"/>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4" name="Freeform 4"/>
          <p:cNvSpPr/>
          <p:nvPr/>
        </p:nvSpPr>
        <p:spPr>
          <a:xfrm>
            <a:off x="10963735" y="2349529"/>
            <a:ext cx="2208214" cy="2793971"/>
          </a:xfrm>
          <a:custGeom>
            <a:avLst/>
            <a:gdLst/>
            <a:ahLst/>
            <a:cxnLst/>
            <a:rect l="l" t="t" r="r" b="b"/>
            <a:pathLst>
              <a:path w="2208214" h="2793971">
                <a:moveTo>
                  <a:pt x="0" y="0"/>
                </a:moveTo>
                <a:lnTo>
                  <a:pt x="2208213" y="0"/>
                </a:lnTo>
                <a:lnTo>
                  <a:pt x="2208213" y="2793971"/>
                </a:lnTo>
                <a:lnTo>
                  <a:pt x="0" y="2793971"/>
                </a:lnTo>
                <a:lnTo>
                  <a:pt x="0" y="0"/>
                </a:lnTo>
                <a:close/>
              </a:path>
            </a:pathLst>
          </a:custGeom>
          <a:blipFill>
            <a:blip r:embed="rId3"/>
            <a:stretch>
              <a:fillRect/>
            </a:stretch>
          </a:blipFill>
        </p:spPr>
      </p:sp>
      <p:sp>
        <p:nvSpPr>
          <p:cNvPr id="5" name="Freeform 5"/>
          <p:cNvSpPr/>
          <p:nvPr/>
        </p:nvSpPr>
        <p:spPr>
          <a:xfrm>
            <a:off x="5116052" y="2349529"/>
            <a:ext cx="5581748" cy="2793971"/>
          </a:xfrm>
          <a:custGeom>
            <a:avLst/>
            <a:gdLst/>
            <a:ahLst/>
            <a:cxnLst/>
            <a:rect l="l" t="t" r="r" b="b"/>
            <a:pathLst>
              <a:path w="5581748" h="2793971">
                <a:moveTo>
                  <a:pt x="0" y="0"/>
                </a:moveTo>
                <a:lnTo>
                  <a:pt x="5581747" y="0"/>
                </a:lnTo>
                <a:lnTo>
                  <a:pt x="5581747" y="2793971"/>
                </a:lnTo>
                <a:lnTo>
                  <a:pt x="0" y="2793971"/>
                </a:lnTo>
                <a:lnTo>
                  <a:pt x="0" y="0"/>
                </a:lnTo>
                <a:close/>
              </a:path>
            </a:pathLst>
          </a:custGeom>
          <a:blipFill>
            <a:blip r:embed="rId4"/>
            <a:stretch>
              <a:fillRect/>
            </a:stretch>
          </a:blipFill>
        </p:spPr>
      </p:sp>
      <p:sp>
        <p:nvSpPr>
          <p:cNvPr id="6" name="TextBox 6"/>
          <p:cNvSpPr txBox="1"/>
          <p:nvPr/>
        </p:nvSpPr>
        <p:spPr>
          <a:xfrm>
            <a:off x="2458978" y="1327491"/>
            <a:ext cx="9983312"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Hasil Training Model Terbaik</a:t>
            </a:r>
          </a:p>
        </p:txBody>
      </p:sp>
      <p:sp>
        <p:nvSpPr>
          <p:cNvPr id="7" name="TextBox 7"/>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8" name="TextBox 8"/>
          <p:cNvSpPr txBox="1"/>
          <p:nvPr/>
        </p:nvSpPr>
        <p:spPr>
          <a:xfrm>
            <a:off x="1684976" y="5845492"/>
            <a:ext cx="14188002" cy="1354406"/>
          </a:xfrm>
          <a:prstGeom prst="rect">
            <a:avLst/>
          </a:prstGeom>
        </p:spPr>
        <p:txBody>
          <a:bodyPr lIns="0" tIns="0" rIns="0" bIns="0" rtlCol="0" anchor="t">
            <a:spAutoFit/>
          </a:bodyPr>
          <a:lstStyle/>
          <a:p>
            <a:pPr marL="555623" lvl="1" indent="-277812" algn="l">
              <a:lnSpc>
                <a:spcPts val="3602"/>
              </a:lnSpc>
              <a:buFont typeface="Arial"/>
              <a:buChar char="•"/>
            </a:pPr>
            <a:r>
              <a:rPr lang="en-US" sz="2573">
                <a:solidFill>
                  <a:srgbClr val="192954"/>
                </a:solidFill>
                <a:latin typeface="Canva Sans"/>
                <a:ea typeface="Canva Sans"/>
                <a:cs typeface="Canva Sans"/>
                <a:sym typeface="Canva Sans"/>
              </a:rPr>
              <a:t>Box loss pada proses training adalah sebesar 0.82978</a:t>
            </a:r>
          </a:p>
          <a:p>
            <a:pPr marL="555623" lvl="1" indent="-277812" algn="l">
              <a:lnSpc>
                <a:spcPts val="3602"/>
              </a:lnSpc>
              <a:buFont typeface="Arial"/>
              <a:buChar char="•"/>
            </a:pPr>
            <a:r>
              <a:rPr lang="en-US" sz="2573">
                <a:solidFill>
                  <a:srgbClr val="192954"/>
                </a:solidFill>
                <a:latin typeface="Canva Sans"/>
                <a:ea typeface="Canva Sans"/>
                <a:cs typeface="Canva Sans"/>
                <a:sym typeface="Canva Sans"/>
              </a:rPr>
              <a:t>Box loss pada proses validasi sebesar 1.199</a:t>
            </a:r>
          </a:p>
          <a:p>
            <a:pPr marL="555623" lvl="1" indent="-277812" algn="l">
              <a:lnSpc>
                <a:spcPts val="3602"/>
              </a:lnSpc>
              <a:buFont typeface="Arial"/>
              <a:buChar char="•"/>
            </a:pPr>
            <a:r>
              <a:rPr lang="en-US" sz="2573">
                <a:solidFill>
                  <a:srgbClr val="192954"/>
                </a:solidFill>
                <a:latin typeface="Canva Sans"/>
                <a:ea typeface="Canva Sans"/>
                <a:cs typeface="Canva Sans"/>
                <a:sym typeface="Canva Sans"/>
              </a:rPr>
              <a:t>Skor mAP pada threshold 0.5 yang diperoleh dari proses ini adalah sebesar 81,85%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967544" y="2600666"/>
            <a:ext cx="5923280" cy="4442460"/>
          </a:xfrm>
          <a:custGeom>
            <a:avLst/>
            <a:gdLst/>
            <a:ahLst/>
            <a:cxnLst/>
            <a:rect l="l" t="t" r="r" b="b"/>
            <a:pathLst>
              <a:path w="5923280" h="4442460">
                <a:moveTo>
                  <a:pt x="0" y="0"/>
                </a:moveTo>
                <a:lnTo>
                  <a:pt x="5923280" y="0"/>
                </a:lnTo>
                <a:lnTo>
                  <a:pt x="5923280" y="4442460"/>
                </a:lnTo>
                <a:lnTo>
                  <a:pt x="0" y="4442460"/>
                </a:lnTo>
                <a:lnTo>
                  <a:pt x="0" y="0"/>
                </a:lnTo>
                <a:close/>
              </a:path>
            </a:pathLst>
          </a:custGeom>
          <a:blipFill>
            <a:blip r:embed="rId2"/>
            <a:stretch>
              <a:fillRect/>
            </a:stretch>
          </a:blipFill>
        </p:spPr>
      </p:sp>
      <p:sp>
        <p:nvSpPr>
          <p:cNvPr id="3" name="AutoShape 3"/>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4" name="Freeform 4"/>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3"/>
            <a:stretch>
              <a:fillRect/>
            </a:stretch>
          </a:blipFill>
        </p:spPr>
      </p:sp>
      <p:sp>
        <p:nvSpPr>
          <p:cNvPr id="5" name="TextBox 5"/>
          <p:cNvSpPr txBox="1"/>
          <p:nvPr/>
        </p:nvSpPr>
        <p:spPr>
          <a:xfrm>
            <a:off x="2458978" y="1327491"/>
            <a:ext cx="7036912"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Hasil Training Model </a:t>
            </a:r>
          </a:p>
        </p:txBody>
      </p:sp>
      <p:sp>
        <p:nvSpPr>
          <p:cNvPr id="6" name="TextBox 6"/>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7" name="TextBox 7"/>
          <p:cNvSpPr txBox="1"/>
          <p:nvPr/>
        </p:nvSpPr>
        <p:spPr>
          <a:xfrm>
            <a:off x="7890824" y="2937204"/>
            <a:ext cx="8873176" cy="789304"/>
          </a:xfrm>
          <a:prstGeom prst="rect">
            <a:avLst/>
          </a:prstGeom>
        </p:spPr>
        <p:txBody>
          <a:bodyPr lIns="0" tIns="0" rIns="0" bIns="0" rtlCol="0" anchor="t">
            <a:spAutoFit/>
          </a:bodyPr>
          <a:lstStyle/>
          <a:p>
            <a:pPr marL="496575" lvl="1" indent="-248288" algn="l">
              <a:lnSpc>
                <a:spcPts val="3220"/>
              </a:lnSpc>
              <a:buFont typeface="Arial"/>
              <a:buChar char="•"/>
            </a:pPr>
            <a:r>
              <a:rPr lang="en-US" sz="2300">
                <a:solidFill>
                  <a:srgbClr val="192954"/>
                </a:solidFill>
                <a:latin typeface="Canva Sans"/>
                <a:ea typeface="Canva Sans"/>
                <a:cs typeface="Canva Sans"/>
                <a:sym typeface="Canva Sans"/>
              </a:rPr>
              <a:t>1806 data citra yang termasuk dalam kategori true positive (Manusia yang benar terdeteksi)</a:t>
            </a:r>
          </a:p>
        </p:txBody>
      </p:sp>
      <p:sp>
        <p:nvSpPr>
          <p:cNvPr id="8" name="TextBox 8"/>
          <p:cNvSpPr txBox="1"/>
          <p:nvPr/>
        </p:nvSpPr>
        <p:spPr>
          <a:xfrm>
            <a:off x="7890824" y="3940822"/>
            <a:ext cx="9077048" cy="789305"/>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192954"/>
                </a:solidFill>
                <a:latin typeface="Canva Sans"/>
                <a:ea typeface="Canva Sans"/>
                <a:cs typeface="Canva Sans"/>
                <a:sym typeface="Canva Sans"/>
              </a:rPr>
              <a:t>483  citra yang termasuk dalam kategori false positive (Background yang salah terdeteksi sebagai Manusia)</a:t>
            </a:r>
          </a:p>
        </p:txBody>
      </p:sp>
      <p:sp>
        <p:nvSpPr>
          <p:cNvPr id="9" name="TextBox 9"/>
          <p:cNvSpPr txBox="1"/>
          <p:nvPr/>
        </p:nvSpPr>
        <p:spPr>
          <a:xfrm>
            <a:off x="7890824" y="4949202"/>
            <a:ext cx="8873176" cy="789305"/>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192954"/>
                </a:solidFill>
                <a:latin typeface="Canva Sans"/>
                <a:ea typeface="Canva Sans"/>
                <a:cs typeface="Canva Sans"/>
                <a:sym typeface="Canva Sans"/>
              </a:rPr>
              <a:t>475  citra yang termasuk false negative (Manusia yang tidak terdeteksi atau salah diklasifikasikan sebagai background)</a:t>
            </a:r>
          </a:p>
        </p:txBody>
      </p:sp>
      <p:sp>
        <p:nvSpPr>
          <p:cNvPr id="10" name="TextBox 10"/>
          <p:cNvSpPr txBox="1"/>
          <p:nvPr/>
        </p:nvSpPr>
        <p:spPr>
          <a:xfrm>
            <a:off x="7890824" y="5869658"/>
            <a:ext cx="9077048" cy="789305"/>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192954"/>
                </a:solidFill>
                <a:latin typeface="Canva Sans"/>
                <a:ea typeface="Canva Sans"/>
                <a:cs typeface="Canva Sans"/>
                <a:sym typeface="Canva Sans"/>
              </a:rPr>
              <a:t>0 citra yang termasuk true negative (karena tidak ada kelas lain selain Manusia)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4" name="Freeform 4"/>
          <p:cNvSpPr/>
          <p:nvPr/>
        </p:nvSpPr>
        <p:spPr>
          <a:xfrm>
            <a:off x="11475136" y="2767023"/>
            <a:ext cx="689703" cy="4752954"/>
          </a:xfrm>
          <a:custGeom>
            <a:avLst/>
            <a:gdLst/>
            <a:ahLst/>
            <a:cxnLst/>
            <a:rect l="l" t="t" r="r" b="b"/>
            <a:pathLst>
              <a:path w="689703" h="4752954">
                <a:moveTo>
                  <a:pt x="0" y="0"/>
                </a:moveTo>
                <a:lnTo>
                  <a:pt x="689703" y="0"/>
                </a:lnTo>
                <a:lnTo>
                  <a:pt x="689703" y="4752954"/>
                </a:lnTo>
                <a:lnTo>
                  <a:pt x="0" y="4752954"/>
                </a:lnTo>
                <a:lnTo>
                  <a:pt x="0" y="0"/>
                </a:lnTo>
                <a:close/>
              </a:path>
            </a:pathLst>
          </a:custGeom>
          <a:blipFill>
            <a:blip r:embed="rId3"/>
            <a:stretch>
              <a:fillRect/>
            </a:stretch>
          </a:blipFill>
        </p:spPr>
      </p:sp>
      <p:sp>
        <p:nvSpPr>
          <p:cNvPr id="5" name="Freeform 5"/>
          <p:cNvSpPr/>
          <p:nvPr/>
        </p:nvSpPr>
        <p:spPr>
          <a:xfrm>
            <a:off x="12595761" y="2767023"/>
            <a:ext cx="644722" cy="4752954"/>
          </a:xfrm>
          <a:custGeom>
            <a:avLst/>
            <a:gdLst/>
            <a:ahLst/>
            <a:cxnLst/>
            <a:rect l="l" t="t" r="r" b="b"/>
            <a:pathLst>
              <a:path w="644722" h="4752954">
                <a:moveTo>
                  <a:pt x="0" y="0"/>
                </a:moveTo>
                <a:lnTo>
                  <a:pt x="644722" y="0"/>
                </a:lnTo>
                <a:lnTo>
                  <a:pt x="644722" y="4752954"/>
                </a:lnTo>
                <a:lnTo>
                  <a:pt x="0" y="4752954"/>
                </a:lnTo>
                <a:lnTo>
                  <a:pt x="0" y="0"/>
                </a:lnTo>
                <a:close/>
              </a:path>
            </a:pathLst>
          </a:custGeom>
          <a:blipFill>
            <a:blip r:embed="rId4"/>
            <a:stretch>
              <a:fillRect/>
            </a:stretch>
          </a:blipFill>
        </p:spPr>
      </p:sp>
      <p:sp>
        <p:nvSpPr>
          <p:cNvPr id="6" name="TextBox 6"/>
          <p:cNvSpPr txBox="1"/>
          <p:nvPr/>
        </p:nvSpPr>
        <p:spPr>
          <a:xfrm>
            <a:off x="2458978" y="1327491"/>
            <a:ext cx="7036912"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Hasil Pengujian FPS</a:t>
            </a:r>
          </a:p>
        </p:txBody>
      </p:sp>
      <p:sp>
        <p:nvSpPr>
          <p:cNvPr id="7" name="TextBox 7"/>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8" name="TextBox 8"/>
          <p:cNvSpPr txBox="1"/>
          <p:nvPr/>
        </p:nvSpPr>
        <p:spPr>
          <a:xfrm>
            <a:off x="2197806" y="3287261"/>
            <a:ext cx="6750368" cy="1047335"/>
          </a:xfrm>
          <a:prstGeom prst="rect">
            <a:avLst/>
          </a:prstGeom>
        </p:spPr>
        <p:txBody>
          <a:bodyPr lIns="0" tIns="0" rIns="0" bIns="0" rtlCol="0" anchor="t">
            <a:spAutoFit/>
          </a:bodyPr>
          <a:lstStyle/>
          <a:p>
            <a:pPr marL="651227" lvl="1" indent="-325613" algn="l">
              <a:lnSpc>
                <a:spcPts val="4222"/>
              </a:lnSpc>
              <a:buFont typeface="Arial"/>
              <a:buChar char="•"/>
            </a:pPr>
            <a:r>
              <a:rPr lang="en-US" sz="3016">
                <a:solidFill>
                  <a:srgbClr val="192954"/>
                </a:solidFill>
                <a:latin typeface="Canva Sans"/>
                <a:ea typeface="Canva Sans"/>
                <a:cs typeface="Canva Sans"/>
                <a:sym typeface="Canva Sans"/>
              </a:rPr>
              <a:t>Rata - rata fps laptop 13.140fps</a:t>
            </a:r>
          </a:p>
          <a:p>
            <a:pPr marL="651227" lvl="1" indent="-325613" algn="l">
              <a:lnSpc>
                <a:spcPts val="4222"/>
              </a:lnSpc>
              <a:buFont typeface="Arial"/>
              <a:buChar char="•"/>
            </a:pPr>
            <a:r>
              <a:rPr lang="en-US" sz="3016">
                <a:solidFill>
                  <a:srgbClr val="192954"/>
                </a:solidFill>
                <a:latin typeface="Canva Sans"/>
                <a:ea typeface="Canva Sans"/>
                <a:cs typeface="Canva Sans"/>
                <a:sym typeface="Canva Sans"/>
              </a:rPr>
              <a:t>Rata - rata fps Intel NUC 6.111fps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4" name="Freeform 4"/>
          <p:cNvSpPr/>
          <p:nvPr/>
        </p:nvSpPr>
        <p:spPr>
          <a:xfrm>
            <a:off x="2868118" y="2879003"/>
            <a:ext cx="4103805" cy="5105982"/>
          </a:xfrm>
          <a:custGeom>
            <a:avLst/>
            <a:gdLst/>
            <a:ahLst/>
            <a:cxnLst/>
            <a:rect l="l" t="t" r="r" b="b"/>
            <a:pathLst>
              <a:path w="4103805" h="5105982">
                <a:moveTo>
                  <a:pt x="0" y="0"/>
                </a:moveTo>
                <a:lnTo>
                  <a:pt x="4103804" y="0"/>
                </a:lnTo>
                <a:lnTo>
                  <a:pt x="4103804" y="5105982"/>
                </a:lnTo>
                <a:lnTo>
                  <a:pt x="0" y="5105982"/>
                </a:lnTo>
                <a:lnTo>
                  <a:pt x="0" y="0"/>
                </a:lnTo>
                <a:close/>
              </a:path>
            </a:pathLst>
          </a:custGeom>
          <a:blipFill>
            <a:blip r:embed="rId3"/>
            <a:stretch>
              <a:fillRect/>
            </a:stretch>
          </a:blipFill>
        </p:spPr>
      </p:sp>
      <p:sp>
        <p:nvSpPr>
          <p:cNvPr id="5" name="TextBox 5"/>
          <p:cNvSpPr txBox="1"/>
          <p:nvPr/>
        </p:nvSpPr>
        <p:spPr>
          <a:xfrm>
            <a:off x="2458978" y="1327491"/>
            <a:ext cx="12528703"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Hasil Pengujian Response Time</a:t>
            </a:r>
          </a:p>
        </p:txBody>
      </p:sp>
      <p:sp>
        <p:nvSpPr>
          <p:cNvPr id="6" name="TextBox 6"/>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7" name="TextBox 7"/>
          <p:cNvSpPr txBox="1"/>
          <p:nvPr/>
        </p:nvSpPr>
        <p:spPr>
          <a:xfrm>
            <a:off x="7717779" y="3437929"/>
            <a:ext cx="4341495" cy="396239"/>
          </a:xfrm>
          <a:prstGeom prst="rect">
            <a:avLst/>
          </a:prstGeom>
        </p:spPr>
        <p:txBody>
          <a:bodyPr lIns="0" tIns="0" rIns="0" bIns="0" rtlCol="0" anchor="t">
            <a:spAutoFit/>
          </a:bodyPr>
          <a:lstStyle/>
          <a:p>
            <a:pPr algn="ctr">
              <a:lnSpc>
                <a:spcPts val="3360"/>
              </a:lnSpc>
            </a:pPr>
            <a:r>
              <a:rPr lang="en-US" sz="2400">
                <a:solidFill>
                  <a:srgbClr val="192954"/>
                </a:solidFill>
                <a:latin typeface="Canva Sans"/>
                <a:ea typeface="Canva Sans"/>
                <a:cs typeface="Canva Sans"/>
                <a:sym typeface="Canva Sans"/>
              </a:rPr>
              <a:t>Rata - rata delay 0.2494 Detik</a:t>
            </a:r>
          </a:p>
        </p:txBody>
      </p:sp>
      <p:sp>
        <p:nvSpPr>
          <p:cNvPr id="8" name="TextBox 8"/>
          <p:cNvSpPr txBox="1"/>
          <p:nvPr/>
        </p:nvSpPr>
        <p:spPr>
          <a:xfrm>
            <a:off x="7368395" y="2898814"/>
            <a:ext cx="7881039" cy="396239"/>
          </a:xfrm>
          <a:prstGeom prst="rect">
            <a:avLst/>
          </a:prstGeom>
        </p:spPr>
        <p:txBody>
          <a:bodyPr lIns="0" tIns="0" rIns="0" bIns="0" rtlCol="0" anchor="t">
            <a:spAutoFit/>
          </a:bodyPr>
          <a:lstStyle/>
          <a:p>
            <a:pPr algn="ctr">
              <a:lnSpc>
                <a:spcPts val="3360"/>
              </a:lnSpc>
            </a:pPr>
            <a:r>
              <a:rPr lang="en-US" sz="2400">
                <a:solidFill>
                  <a:srgbClr val="192954"/>
                </a:solidFill>
                <a:latin typeface="Canva Sans"/>
                <a:ea typeface="Canva Sans"/>
                <a:cs typeface="Canva Sans"/>
                <a:sym typeface="Canva Sans"/>
              </a:rPr>
              <a:t>Rata - rata Inference 139.4899 ms  0.1394 detik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3"/>
            <a:stretch>
              <a:fillRect/>
            </a:stretch>
          </a:blipFill>
        </p:spPr>
      </p:sp>
      <p:sp>
        <p:nvSpPr>
          <p:cNvPr id="4" name="Freeform 4"/>
          <p:cNvSpPr/>
          <p:nvPr/>
        </p:nvSpPr>
        <p:spPr>
          <a:xfrm>
            <a:off x="1684976" y="2445262"/>
            <a:ext cx="3893555" cy="3643630"/>
          </a:xfrm>
          <a:custGeom>
            <a:avLst/>
            <a:gdLst/>
            <a:ahLst/>
            <a:cxnLst/>
            <a:rect l="l" t="t" r="r" b="b"/>
            <a:pathLst>
              <a:path w="3893555" h="3643630">
                <a:moveTo>
                  <a:pt x="0" y="0"/>
                </a:moveTo>
                <a:lnTo>
                  <a:pt x="3893555" y="0"/>
                </a:lnTo>
                <a:lnTo>
                  <a:pt x="3893555" y="3643630"/>
                </a:lnTo>
                <a:lnTo>
                  <a:pt x="0" y="3643630"/>
                </a:lnTo>
                <a:lnTo>
                  <a:pt x="0" y="0"/>
                </a:lnTo>
                <a:close/>
              </a:path>
            </a:pathLst>
          </a:custGeom>
          <a:blipFill>
            <a:blip r:embed="rId4"/>
            <a:stretch>
              <a:fillRect/>
            </a:stretch>
          </a:blipFill>
        </p:spPr>
      </p:sp>
      <p:sp>
        <p:nvSpPr>
          <p:cNvPr id="5" name="Freeform 5"/>
          <p:cNvSpPr/>
          <p:nvPr/>
        </p:nvSpPr>
        <p:spPr>
          <a:xfrm>
            <a:off x="6125003" y="2445262"/>
            <a:ext cx="5196653" cy="3643630"/>
          </a:xfrm>
          <a:custGeom>
            <a:avLst/>
            <a:gdLst/>
            <a:ahLst/>
            <a:cxnLst/>
            <a:rect l="l" t="t" r="r" b="b"/>
            <a:pathLst>
              <a:path w="5196653" h="3643630">
                <a:moveTo>
                  <a:pt x="0" y="0"/>
                </a:moveTo>
                <a:lnTo>
                  <a:pt x="5196653" y="0"/>
                </a:lnTo>
                <a:lnTo>
                  <a:pt x="5196653" y="3643630"/>
                </a:lnTo>
                <a:lnTo>
                  <a:pt x="0" y="3643630"/>
                </a:lnTo>
                <a:lnTo>
                  <a:pt x="0" y="0"/>
                </a:lnTo>
                <a:close/>
              </a:path>
            </a:pathLst>
          </a:custGeom>
          <a:blipFill>
            <a:blip r:embed="rId5"/>
            <a:stretch>
              <a:fillRect/>
            </a:stretch>
          </a:blipFill>
        </p:spPr>
      </p:sp>
      <p:sp>
        <p:nvSpPr>
          <p:cNvPr id="6" name="Freeform 6"/>
          <p:cNvSpPr/>
          <p:nvPr/>
        </p:nvSpPr>
        <p:spPr>
          <a:xfrm>
            <a:off x="11583572" y="2445262"/>
            <a:ext cx="5333430" cy="3643630"/>
          </a:xfrm>
          <a:custGeom>
            <a:avLst/>
            <a:gdLst/>
            <a:ahLst/>
            <a:cxnLst/>
            <a:rect l="l" t="t" r="r" b="b"/>
            <a:pathLst>
              <a:path w="5333430" h="3643630">
                <a:moveTo>
                  <a:pt x="0" y="0"/>
                </a:moveTo>
                <a:lnTo>
                  <a:pt x="5333430" y="0"/>
                </a:lnTo>
                <a:lnTo>
                  <a:pt x="5333430" y="3643630"/>
                </a:lnTo>
                <a:lnTo>
                  <a:pt x="0" y="3643630"/>
                </a:lnTo>
                <a:lnTo>
                  <a:pt x="0" y="0"/>
                </a:lnTo>
                <a:close/>
              </a:path>
            </a:pathLst>
          </a:custGeom>
          <a:blipFill>
            <a:blip r:embed="rId6"/>
            <a:stretch>
              <a:fillRect/>
            </a:stretch>
          </a:blipFill>
        </p:spPr>
      </p:sp>
      <p:sp>
        <p:nvSpPr>
          <p:cNvPr id="7" name="TextBox 7"/>
          <p:cNvSpPr txBox="1"/>
          <p:nvPr/>
        </p:nvSpPr>
        <p:spPr>
          <a:xfrm>
            <a:off x="2458978" y="1327491"/>
            <a:ext cx="12528703"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Hasil Pengujian Kesesuaian Jarak</a:t>
            </a:r>
          </a:p>
        </p:txBody>
      </p:sp>
      <p:sp>
        <p:nvSpPr>
          <p:cNvPr id="8" name="TextBox 8"/>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9" name="TextBox 9"/>
          <p:cNvSpPr txBox="1"/>
          <p:nvPr/>
        </p:nvSpPr>
        <p:spPr>
          <a:xfrm>
            <a:off x="1733351" y="6317492"/>
            <a:ext cx="14478020" cy="1793804"/>
          </a:xfrm>
          <a:prstGeom prst="rect">
            <a:avLst/>
          </a:prstGeom>
        </p:spPr>
        <p:txBody>
          <a:bodyPr lIns="0" tIns="0" rIns="0" bIns="0" rtlCol="0" anchor="t">
            <a:spAutoFit/>
          </a:bodyPr>
          <a:lstStyle/>
          <a:p>
            <a:pPr marL="359023" lvl="1" indent="-179512" algn="just">
              <a:lnSpc>
                <a:spcPts val="1746"/>
              </a:lnSpc>
              <a:buFont typeface="Arial"/>
              <a:buChar char="•"/>
            </a:pPr>
            <a:r>
              <a:rPr lang="en-US" sz="1662">
                <a:solidFill>
                  <a:srgbClr val="192954"/>
                </a:solidFill>
                <a:latin typeface="Kollektif"/>
                <a:ea typeface="Kollektif"/>
                <a:cs typeface="Kollektif"/>
                <a:sym typeface="Kollektif"/>
              </a:rPr>
              <a:t>Pada jarak 150 cm, deteksi menggunakan YOLOv8 memiliki rata-rata perbedaan (difference) sebesar 3.2 cm, sedangkan deteksi menggunakan MediaPipe shoulder dan hand memiliki perbedaan masing-masing sebesar 5.06 cm dan 23.8 cm.</a:t>
            </a:r>
          </a:p>
          <a:p>
            <a:pPr algn="just">
              <a:lnSpc>
                <a:spcPts val="1746"/>
              </a:lnSpc>
            </a:pPr>
            <a:endParaRPr lang="en-US" sz="1662">
              <a:solidFill>
                <a:srgbClr val="192954"/>
              </a:solidFill>
              <a:latin typeface="Kollektif"/>
              <a:ea typeface="Kollektif"/>
              <a:cs typeface="Kollektif"/>
              <a:sym typeface="Kollektif"/>
            </a:endParaRPr>
          </a:p>
          <a:p>
            <a:pPr marL="359023" lvl="1" indent="-179512" algn="just">
              <a:lnSpc>
                <a:spcPts val="1746"/>
              </a:lnSpc>
              <a:buFont typeface="Arial"/>
              <a:buChar char="•"/>
            </a:pPr>
            <a:r>
              <a:rPr lang="en-US" sz="1662">
                <a:solidFill>
                  <a:srgbClr val="192954"/>
                </a:solidFill>
                <a:latin typeface="Kollektif"/>
                <a:ea typeface="Kollektif"/>
                <a:cs typeface="Kollektif"/>
                <a:sym typeface="Kollektif"/>
              </a:rPr>
              <a:t>Pada jarak 100 cm, deteksi menggunakan YOLOv8 memiliki perbedaan sebesar 20.8 cm, MediaPipe shoulder sebesar 2.2 cm, dan MediaPipe hand sebesar 3.53 cm.</a:t>
            </a:r>
          </a:p>
          <a:p>
            <a:pPr algn="just">
              <a:lnSpc>
                <a:spcPts val="1746"/>
              </a:lnSpc>
            </a:pPr>
            <a:endParaRPr lang="en-US" sz="1662">
              <a:solidFill>
                <a:srgbClr val="192954"/>
              </a:solidFill>
              <a:latin typeface="Kollektif"/>
              <a:ea typeface="Kollektif"/>
              <a:cs typeface="Kollektif"/>
              <a:sym typeface="Kollektif"/>
            </a:endParaRPr>
          </a:p>
          <a:p>
            <a:pPr marL="359023" lvl="1" indent="-179512" algn="just">
              <a:lnSpc>
                <a:spcPts val="1746"/>
              </a:lnSpc>
              <a:buFont typeface="Arial"/>
              <a:buChar char="•"/>
            </a:pPr>
            <a:r>
              <a:rPr lang="en-US" sz="1662">
                <a:solidFill>
                  <a:srgbClr val="192954"/>
                </a:solidFill>
                <a:latin typeface="Kollektif"/>
                <a:ea typeface="Kollektif"/>
                <a:cs typeface="Kollektif"/>
                <a:sym typeface="Kollektif"/>
              </a:rPr>
              <a:t>Pada jarak 50 cm, deteksi menggunakan YOLOv8 memiliki perbedaan sebesar 69.8 cm, MediaPipe shoulder sebesar 14.8 cm, dan MediaPipe hand sebesar 1.93 cm.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4" name="Freeform 4"/>
          <p:cNvSpPr/>
          <p:nvPr/>
        </p:nvSpPr>
        <p:spPr>
          <a:xfrm>
            <a:off x="3769407" y="2466989"/>
            <a:ext cx="3058568" cy="6010328"/>
          </a:xfrm>
          <a:custGeom>
            <a:avLst/>
            <a:gdLst/>
            <a:ahLst/>
            <a:cxnLst/>
            <a:rect l="l" t="t" r="r" b="b"/>
            <a:pathLst>
              <a:path w="3058568" h="6010328">
                <a:moveTo>
                  <a:pt x="0" y="0"/>
                </a:moveTo>
                <a:lnTo>
                  <a:pt x="3058568" y="0"/>
                </a:lnTo>
                <a:lnTo>
                  <a:pt x="3058568" y="6010329"/>
                </a:lnTo>
                <a:lnTo>
                  <a:pt x="0" y="6010329"/>
                </a:lnTo>
                <a:lnTo>
                  <a:pt x="0" y="0"/>
                </a:lnTo>
                <a:close/>
              </a:path>
            </a:pathLst>
          </a:custGeom>
          <a:blipFill>
            <a:blip r:embed="rId3"/>
            <a:stretch>
              <a:fillRect/>
            </a:stretch>
          </a:blipFill>
        </p:spPr>
      </p:sp>
      <p:sp>
        <p:nvSpPr>
          <p:cNvPr id="5" name="TextBox 5"/>
          <p:cNvSpPr txBox="1"/>
          <p:nvPr/>
        </p:nvSpPr>
        <p:spPr>
          <a:xfrm>
            <a:off x="2458978" y="1327491"/>
            <a:ext cx="12528703"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Performa Keberhasilan</a:t>
            </a:r>
          </a:p>
        </p:txBody>
      </p:sp>
      <p:sp>
        <p:nvSpPr>
          <p:cNvPr id="6" name="TextBox 6"/>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7" name="TextBox 7"/>
          <p:cNvSpPr txBox="1"/>
          <p:nvPr/>
        </p:nvSpPr>
        <p:spPr>
          <a:xfrm>
            <a:off x="8414851" y="2944264"/>
            <a:ext cx="9232382" cy="2101873"/>
          </a:xfrm>
          <a:prstGeom prst="rect">
            <a:avLst/>
          </a:prstGeom>
        </p:spPr>
        <p:txBody>
          <a:bodyPr lIns="0" tIns="0" rIns="0" bIns="0" rtlCol="0" anchor="t">
            <a:spAutoFit/>
          </a:bodyPr>
          <a:lstStyle/>
          <a:p>
            <a:pPr marL="431603" lvl="1" indent="-215801" algn="l">
              <a:lnSpc>
                <a:spcPts val="2798"/>
              </a:lnSpc>
              <a:buFont typeface="Arial"/>
              <a:buChar char="•"/>
            </a:pPr>
            <a:r>
              <a:rPr lang="en-US" sz="1999">
                <a:solidFill>
                  <a:srgbClr val="192954"/>
                </a:solidFill>
                <a:latin typeface="Canva Sans"/>
                <a:ea typeface="Canva Sans"/>
                <a:cs typeface="Canva Sans"/>
                <a:sym typeface="Canva Sans"/>
              </a:rPr>
              <a:t>Pengujian</a:t>
            </a:r>
            <a:r>
              <a:rPr lang="en-US" sz="1999">
                <a:solidFill>
                  <a:srgbClr val="192954"/>
                </a:solidFill>
                <a:latin typeface="Canva Sans Bold"/>
                <a:ea typeface="Canva Sans Bold"/>
                <a:cs typeface="Canva Sans Bold"/>
                <a:sym typeface="Canva Sans Bold"/>
              </a:rPr>
              <a:t> performa keberhasilan penghindaran</a:t>
            </a:r>
            <a:r>
              <a:rPr lang="en-US" sz="1999">
                <a:solidFill>
                  <a:srgbClr val="192954"/>
                </a:solidFill>
                <a:latin typeface="Canva Sans"/>
                <a:ea typeface="Canva Sans"/>
                <a:cs typeface="Canva Sans"/>
                <a:sym typeface="Canva Sans"/>
              </a:rPr>
              <a:t> dilakukan dengan </a:t>
            </a:r>
            <a:r>
              <a:rPr lang="en-US" sz="1999">
                <a:solidFill>
                  <a:srgbClr val="192954"/>
                </a:solidFill>
                <a:latin typeface="Canva Sans Bold"/>
                <a:ea typeface="Canva Sans Bold"/>
                <a:cs typeface="Canva Sans Bold"/>
                <a:sym typeface="Canva Sans Bold"/>
              </a:rPr>
              <a:t>30 kali</a:t>
            </a:r>
            <a:r>
              <a:rPr lang="en-US" sz="1999">
                <a:solidFill>
                  <a:srgbClr val="192954"/>
                </a:solidFill>
                <a:latin typeface="Canva Sans"/>
                <a:ea typeface="Canva Sans"/>
                <a:cs typeface="Canva Sans"/>
                <a:sym typeface="Canva Sans"/>
              </a:rPr>
              <a:t> percobaan pada objek manusia yang diam. Hasil pengujian menunjukkan bahwa kursi roda berhasil</a:t>
            </a:r>
            <a:r>
              <a:rPr lang="en-US" sz="1999">
                <a:solidFill>
                  <a:srgbClr val="192954"/>
                </a:solidFill>
                <a:latin typeface="Canva Sans Bold"/>
                <a:ea typeface="Canva Sans Bold"/>
                <a:cs typeface="Canva Sans Bold"/>
                <a:sym typeface="Canva Sans Bold"/>
              </a:rPr>
              <a:t> menghindar sebanyak 30 kali</a:t>
            </a:r>
            <a:r>
              <a:rPr lang="en-US" sz="1999">
                <a:solidFill>
                  <a:srgbClr val="192954"/>
                </a:solidFill>
                <a:latin typeface="Canva Sans"/>
                <a:ea typeface="Canva Sans"/>
                <a:cs typeface="Canva Sans"/>
                <a:sym typeface="Canva Sans"/>
              </a:rPr>
              <a:t> tanpa kegagalan, memberikan </a:t>
            </a:r>
            <a:r>
              <a:rPr lang="en-US" sz="1999">
                <a:solidFill>
                  <a:srgbClr val="192954"/>
                </a:solidFill>
                <a:latin typeface="Canva Sans Bold"/>
                <a:ea typeface="Canva Sans Bold"/>
                <a:cs typeface="Canva Sans Bold"/>
                <a:sym typeface="Canva Sans Bold"/>
              </a:rPr>
              <a:t>tingkat keberhasilan sebesar 100%</a:t>
            </a:r>
            <a:r>
              <a:rPr lang="en-US" sz="1999">
                <a:solidFill>
                  <a:srgbClr val="192954"/>
                </a:solidFill>
                <a:latin typeface="Canva Sans"/>
                <a:ea typeface="Canva Sans"/>
                <a:cs typeface="Canva Sans"/>
                <a:sym typeface="Canva Sans"/>
              </a:rPr>
              <a:t>. Hal ini menunjukkan bahwa sistem kursi roda otonom yang dirancang mampu melakukan</a:t>
            </a:r>
            <a:r>
              <a:rPr lang="en-US" sz="1999">
                <a:solidFill>
                  <a:srgbClr val="192954"/>
                </a:solidFill>
                <a:latin typeface="Canva Sans Bold"/>
                <a:ea typeface="Canva Sans Bold"/>
                <a:cs typeface="Canva Sans Bold"/>
                <a:sym typeface="Canva Sans Bold"/>
              </a:rPr>
              <a:t> penghindaran rintangan dengan sangat baik.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4" name="Freeform 4"/>
          <p:cNvSpPr/>
          <p:nvPr/>
        </p:nvSpPr>
        <p:spPr>
          <a:xfrm>
            <a:off x="4851703" y="2637205"/>
            <a:ext cx="8584594" cy="3204775"/>
          </a:xfrm>
          <a:custGeom>
            <a:avLst/>
            <a:gdLst/>
            <a:ahLst/>
            <a:cxnLst/>
            <a:rect l="l" t="t" r="r" b="b"/>
            <a:pathLst>
              <a:path w="8584594" h="3204775">
                <a:moveTo>
                  <a:pt x="0" y="0"/>
                </a:moveTo>
                <a:lnTo>
                  <a:pt x="8584594" y="0"/>
                </a:lnTo>
                <a:lnTo>
                  <a:pt x="8584594" y="3204774"/>
                </a:lnTo>
                <a:lnTo>
                  <a:pt x="0" y="3204774"/>
                </a:lnTo>
                <a:lnTo>
                  <a:pt x="0" y="0"/>
                </a:lnTo>
                <a:close/>
              </a:path>
            </a:pathLst>
          </a:custGeom>
          <a:blipFill>
            <a:blip r:embed="rId3"/>
            <a:stretch>
              <a:fillRect/>
            </a:stretch>
          </a:blipFill>
        </p:spPr>
      </p:sp>
      <p:sp>
        <p:nvSpPr>
          <p:cNvPr id="5" name="TextBox 5"/>
          <p:cNvSpPr txBox="1"/>
          <p:nvPr/>
        </p:nvSpPr>
        <p:spPr>
          <a:xfrm>
            <a:off x="2458978" y="1327491"/>
            <a:ext cx="12528703"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Performa Akurasi Penghindaran</a:t>
            </a:r>
          </a:p>
        </p:txBody>
      </p:sp>
      <p:sp>
        <p:nvSpPr>
          <p:cNvPr id="6" name="TextBox 6"/>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7" name="TextBox 7"/>
          <p:cNvSpPr txBox="1"/>
          <p:nvPr/>
        </p:nvSpPr>
        <p:spPr>
          <a:xfrm>
            <a:off x="3700278" y="6411161"/>
            <a:ext cx="10887444" cy="1369476"/>
          </a:xfrm>
          <a:prstGeom prst="rect">
            <a:avLst/>
          </a:prstGeom>
        </p:spPr>
        <p:txBody>
          <a:bodyPr lIns="0" tIns="0" rIns="0" bIns="0" rtlCol="0" anchor="t">
            <a:spAutoFit/>
          </a:bodyPr>
          <a:lstStyle/>
          <a:p>
            <a:pPr algn="just">
              <a:lnSpc>
                <a:spcPts val="2742"/>
              </a:lnSpc>
              <a:spcBef>
                <a:spcPct val="0"/>
              </a:spcBef>
            </a:pPr>
            <a:r>
              <a:rPr lang="en-US" sz="1958" spc="39">
                <a:solidFill>
                  <a:srgbClr val="192954"/>
                </a:solidFill>
                <a:latin typeface="Aileron"/>
                <a:ea typeface="Aileron"/>
                <a:cs typeface="Aileron"/>
                <a:sym typeface="Aileron"/>
              </a:rPr>
              <a:t>Didapatkan rata- rata</a:t>
            </a:r>
            <a:r>
              <a:rPr lang="en-US" sz="1958" spc="39">
                <a:solidFill>
                  <a:srgbClr val="192954"/>
                </a:solidFill>
                <a:latin typeface="Aileron Bold"/>
                <a:ea typeface="Aileron Bold"/>
                <a:cs typeface="Aileron Bold"/>
                <a:sym typeface="Aileron Bold"/>
              </a:rPr>
              <a:t> error pengukuran nyata</a:t>
            </a:r>
            <a:r>
              <a:rPr lang="en-US" sz="1958" spc="39">
                <a:solidFill>
                  <a:srgbClr val="192954"/>
                </a:solidFill>
                <a:latin typeface="Aileron"/>
                <a:ea typeface="Aileron"/>
                <a:cs typeface="Aileron"/>
                <a:sym typeface="Aileron"/>
              </a:rPr>
              <a:t> sebesar </a:t>
            </a:r>
            <a:r>
              <a:rPr lang="en-US" sz="1958" spc="39">
                <a:solidFill>
                  <a:srgbClr val="192954"/>
                </a:solidFill>
                <a:latin typeface="Aileron Bold"/>
                <a:ea typeface="Aileron Bold"/>
                <a:cs typeface="Aileron Bold"/>
                <a:sym typeface="Aileron Bold"/>
              </a:rPr>
              <a:t>33,1 cm</a:t>
            </a:r>
            <a:r>
              <a:rPr lang="en-US" sz="1958" spc="39">
                <a:solidFill>
                  <a:srgbClr val="192954"/>
                </a:solidFill>
                <a:latin typeface="Aileron"/>
                <a:ea typeface="Aileron"/>
                <a:cs typeface="Aileron"/>
                <a:sym typeface="Aileron"/>
              </a:rPr>
              <a:t> dan rata rata </a:t>
            </a:r>
            <a:r>
              <a:rPr lang="en-US" sz="1958" spc="39">
                <a:solidFill>
                  <a:srgbClr val="192954"/>
                </a:solidFill>
                <a:latin typeface="Aileron Bold"/>
                <a:ea typeface="Aileron Bold"/>
                <a:cs typeface="Aileron Bold"/>
                <a:sym typeface="Aileron Bold"/>
              </a:rPr>
              <a:t>error pengukuran sistem</a:t>
            </a:r>
            <a:r>
              <a:rPr lang="en-US" sz="1958" spc="39">
                <a:solidFill>
                  <a:srgbClr val="192954"/>
                </a:solidFill>
                <a:latin typeface="Aileron"/>
                <a:ea typeface="Aileron"/>
                <a:cs typeface="Aileron"/>
                <a:sym typeface="Aileron"/>
              </a:rPr>
              <a:t> sebesar</a:t>
            </a:r>
            <a:r>
              <a:rPr lang="en-US" sz="1958" spc="39">
                <a:solidFill>
                  <a:srgbClr val="192954"/>
                </a:solidFill>
                <a:latin typeface="Aileron Bold"/>
                <a:ea typeface="Aileron Bold"/>
                <a:cs typeface="Aileron Bold"/>
                <a:sym typeface="Aileron Bold"/>
              </a:rPr>
              <a:t> 29,3cm</a:t>
            </a:r>
            <a:r>
              <a:rPr lang="en-US" sz="1958" spc="39">
                <a:solidFill>
                  <a:srgbClr val="192954"/>
                </a:solidFill>
                <a:latin typeface="Aileron"/>
                <a:ea typeface="Aileron"/>
                <a:cs typeface="Aileron"/>
                <a:sym typeface="Aileron"/>
              </a:rPr>
              <a:t>. Dimana hasil yang didapatkan</a:t>
            </a:r>
            <a:r>
              <a:rPr lang="en-US" sz="1958" spc="39">
                <a:solidFill>
                  <a:srgbClr val="192954"/>
                </a:solidFill>
                <a:latin typeface="Aileron Bold"/>
                <a:ea typeface="Aileron Bold"/>
                <a:cs typeface="Aileron Bold"/>
                <a:sym typeface="Aileron Bold"/>
              </a:rPr>
              <a:t> tidak sesuai dengan jarak yang ditetapkan yaitu 100cm atau 1 meter</a:t>
            </a:r>
            <a:r>
              <a:rPr lang="en-US" sz="1958" spc="39">
                <a:solidFill>
                  <a:srgbClr val="192954"/>
                </a:solidFill>
                <a:latin typeface="Aileron"/>
                <a:ea typeface="Aileron"/>
                <a:cs typeface="Aileron"/>
                <a:sym typeface="Aileron"/>
              </a:rPr>
              <a:t>, dan cenderung </a:t>
            </a:r>
            <a:r>
              <a:rPr lang="en-US" sz="1958" spc="39">
                <a:solidFill>
                  <a:srgbClr val="192954"/>
                </a:solidFill>
                <a:latin typeface="Aileron Bold"/>
                <a:ea typeface="Aileron Bold"/>
                <a:cs typeface="Aileron Bold"/>
                <a:sym typeface="Aileron Bold"/>
              </a:rPr>
              <a:t>mengalami penurunan akurasi.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4" name="Freeform 4"/>
          <p:cNvSpPr/>
          <p:nvPr/>
        </p:nvSpPr>
        <p:spPr>
          <a:xfrm>
            <a:off x="2458978" y="2674568"/>
            <a:ext cx="4427527" cy="3094180"/>
          </a:xfrm>
          <a:custGeom>
            <a:avLst/>
            <a:gdLst/>
            <a:ahLst/>
            <a:cxnLst/>
            <a:rect l="l" t="t" r="r" b="b"/>
            <a:pathLst>
              <a:path w="4427527" h="3094180">
                <a:moveTo>
                  <a:pt x="0" y="0"/>
                </a:moveTo>
                <a:lnTo>
                  <a:pt x="4427527" y="0"/>
                </a:lnTo>
                <a:lnTo>
                  <a:pt x="4427527" y="3094180"/>
                </a:lnTo>
                <a:lnTo>
                  <a:pt x="0" y="3094180"/>
                </a:lnTo>
                <a:lnTo>
                  <a:pt x="0" y="0"/>
                </a:lnTo>
                <a:close/>
              </a:path>
            </a:pathLst>
          </a:custGeom>
          <a:blipFill>
            <a:blip r:embed="rId3"/>
            <a:stretch>
              <a:fillRect/>
            </a:stretch>
          </a:blipFill>
        </p:spPr>
      </p:sp>
      <p:sp>
        <p:nvSpPr>
          <p:cNvPr id="5" name="Freeform 5"/>
          <p:cNvSpPr/>
          <p:nvPr/>
        </p:nvSpPr>
        <p:spPr>
          <a:xfrm>
            <a:off x="7157277" y="2674568"/>
            <a:ext cx="4026746" cy="1547090"/>
          </a:xfrm>
          <a:custGeom>
            <a:avLst/>
            <a:gdLst/>
            <a:ahLst/>
            <a:cxnLst/>
            <a:rect l="l" t="t" r="r" b="b"/>
            <a:pathLst>
              <a:path w="4026746" h="1547090">
                <a:moveTo>
                  <a:pt x="0" y="0"/>
                </a:moveTo>
                <a:lnTo>
                  <a:pt x="4026747" y="0"/>
                </a:lnTo>
                <a:lnTo>
                  <a:pt x="4026747" y="1547090"/>
                </a:lnTo>
                <a:lnTo>
                  <a:pt x="0" y="1547090"/>
                </a:lnTo>
                <a:lnTo>
                  <a:pt x="0" y="0"/>
                </a:lnTo>
                <a:close/>
              </a:path>
            </a:pathLst>
          </a:custGeom>
          <a:blipFill>
            <a:blip r:embed="rId4"/>
            <a:stretch>
              <a:fillRect/>
            </a:stretch>
          </a:blipFill>
        </p:spPr>
      </p:sp>
      <p:sp>
        <p:nvSpPr>
          <p:cNvPr id="6" name="Freeform 6"/>
          <p:cNvSpPr/>
          <p:nvPr/>
        </p:nvSpPr>
        <p:spPr>
          <a:xfrm>
            <a:off x="11416775" y="2674568"/>
            <a:ext cx="3873282" cy="1036512"/>
          </a:xfrm>
          <a:custGeom>
            <a:avLst/>
            <a:gdLst/>
            <a:ahLst/>
            <a:cxnLst/>
            <a:rect l="l" t="t" r="r" b="b"/>
            <a:pathLst>
              <a:path w="3873282" h="1036512">
                <a:moveTo>
                  <a:pt x="0" y="0"/>
                </a:moveTo>
                <a:lnTo>
                  <a:pt x="3873283" y="0"/>
                </a:lnTo>
                <a:lnTo>
                  <a:pt x="3873283" y="1036513"/>
                </a:lnTo>
                <a:lnTo>
                  <a:pt x="0" y="1036513"/>
                </a:lnTo>
                <a:lnTo>
                  <a:pt x="0" y="0"/>
                </a:lnTo>
                <a:close/>
              </a:path>
            </a:pathLst>
          </a:custGeom>
          <a:blipFill>
            <a:blip r:embed="rId5"/>
            <a:stretch>
              <a:fillRect/>
            </a:stretch>
          </a:blipFill>
        </p:spPr>
      </p:sp>
      <p:sp>
        <p:nvSpPr>
          <p:cNvPr id="7" name="TextBox 7"/>
          <p:cNvSpPr txBox="1"/>
          <p:nvPr/>
        </p:nvSpPr>
        <p:spPr>
          <a:xfrm>
            <a:off x="2458978" y="1327491"/>
            <a:ext cx="13752393"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Penghindaran dengan 2, 3 dan 4 obstacle</a:t>
            </a:r>
          </a:p>
        </p:txBody>
      </p:sp>
      <p:sp>
        <p:nvSpPr>
          <p:cNvPr id="8" name="TextBox 8"/>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9" name="TextBox 9"/>
          <p:cNvSpPr txBox="1"/>
          <p:nvPr/>
        </p:nvSpPr>
        <p:spPr>
          <a:xfrm>
            <a:off x="3701424" y="6199521"/>
            <a:ext cx="9696771" cy="1656715"/>
          </a:xfrm>
          <a:prstGeom prst="rect">
            <a:avLst/>
          </a:prstGeom>
        </p:spPr>
        <p:txBody>
          <a:bodyPr lIns="0" tIns="0" rIns="0" bIns="0" rtlCol="0" anchor="t">
            <a:spAutoFit/>
          </a:bodyPr>
          <a:lstStyle/>
          <a:p>
            <a:pPr algn="just">
              <a:lnSpc>
                <a:spcPts val="2659"/>
              </a:lnSpc>
              <a:spcBef>
                <a:spcPct val="0"/>
              </a:spcBef>
            </a:pPr>
            <a:r>
              <a:rPr lang="en-US" sz="1899" spc="37">
                <a:solidFill>
                  <a:srgbClr val="192954"/>
                </a:solidFill>
                <a:latin typeface="Aileron"/>
                <a:ea typeface="Aileron"/>
                <a:cs typeface="Aileron"/>
                <a:sym typeface="Aileron"/>
              </a:rPr>
              <a:t>Pengujian performa penghindaran dengan lebih dari satu manusia, dilakukan 10 kali percobaan pada kondisi dua obstacle, 5 kali percobaan pada tiga obstacle, dan 3 kali pada empat obstacle. Hasil pengujian menunjukan bahwa baik pada 2, 3 dan 4 obstacle menunjukan presen- tase keberhasilan sebesar 100%. Dimana hal ini berarti pada masing - masing pengujian kursi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p:cNvGrpSpPr/>
        <p:nvPr/>
      </p:nvGrpSpPr>
      <p:grpSpPr>
        <a:xfrm>
          <a:off x="0" y="0"/>
          <a:ext cx="0" cy="0"/>
          <a:chOff x="0" y="0"/>
          <a:chExt cx="0" cy="0"/>
        </a:xfrm>
      </p:grpSpPr>
      <p:grpSp>
        <p:nvGrpSpPr>
          <p:cNvPr id="2" name="Group 2"/>
          <p:cNvGrpSpPr/>
          <p:nvPr/>
        </p:nvGrpSpPr>
        <p:grpSpPr>
          <a:xfrm rot="6837481">
            <a:off x="-2984887" y="-950337"/>
            <a:ext cx="14240601" cy="10403814"/>
            <a:chOff x="0" y="0"/>
            <a:chExt cx="22422108" cy="16381011"/>
          </a:xfrm>
        </p:grpSpPr>
        <p:sp>
          <p:nvSpPr>
            <p:cNvPr id="3" name="Freeform 3"/>
            <p:cNvSpPr/>
            <p:nvPr/>
          </p:nvSpPr>
          <p:spPr>
            <a:xfrm>
              <a:off x="0" y="0"/>
              <a:ext cx="22422109" cy="16381011"/>
            </a:xfrm>
            <a:custGeom>
              <a:avLst/>
              <a:gdLst/>
              <a:ahLst/>
              <a:cxnLst/>
              <a:rect l="l" t="t" r="r" b="b"/>
              <a:pathLst>
                <a:path w="22422109" h="16381011">
                  <a:moveTo>
                    <a:pt x="0" y="0"/>
                  </a:moveTo>
                  <a:lnTo>
                    <a:pt x="22422109" y="0"/>
                  </a:lnTo>
                  <a:lnTo>
                    <a:pt x="22422109" y="16381011"/>
                  </a:lnTo>
                  <a:lnTo>
                    <a:pt x="0" y="16381011"/>
                  </a:lnTo>
                  <a:close/>
                </a:path>
              </a:pathLst>
            </a:custGeom>
            <a:solidFill>
              <a:srgbClr val="192954"/>
            </a:solidFill>
          </p:spPr>
        </p:sp>
      </p:grpSp>
      <p:sp>
        <p:nvSpPr>
          <p:cNvPr id="4" name="AutoShape 4"/>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5" name="TextBox 5"/>
          <p:cNvSpPr txBox="1"/>
          <p:nvPr/>
        </p:nvSpPr>
        <p:spPr>
          <a:xfrm>
            <a:off x="1684976" y="1529500"/>
            <a:ext cx="8675582" cy="878205"/>
          </a:xfrm>
          <a:prstGeom prst="rect">
            <a:avLst/>
          </a:prstGeom>
        </p:spPr>
        <p:txBody>
          <a:bodyPr lIns="0" tIns="0" rIns="0" bIns="0" rtlCol="0" anchor="t">
            <a:spAutoFit/>
          </a:bodyPr>
          <a:lstStyle/>
          <a:p>
            <a:pPr algn="l">
              <a:lnSpc>
                <a:spcPts val="5880"/>
              </a:lnSpc>
            </a:pPr>
            <a:r>
              <a:rPr lang="en-US" sz="5600">
                <a:solidFill>
                  <a:srgbClr val="F4F4F4"/>
                </a:solidFill>
                <a:latin typeface="Kollektif Bold"/>
                <a:ea typeface="Kollektif Bold"/>
                <a:cs typeface="Kollektif Bold"/>
                <a:sym typeface="Kollektif Bold"/>
              </a:rPr>
              <a:t>Kesimpulan</a:t>
            </a:r>
          </a:p>
        </p:txBody>
      </p:sp>
      <p:sp>
        <p:nvSpPr>
          <p:cNvPr id="6" name="TextBox 6"/>
          <p:cNvSpPr txBox="1"/>
          <p:nvPr/>
        </p:nvSpPr>
        <p:spPr>
          <a:xfrm>
            <a:off x="14778904" y="8886538"/>
            <a:ext cx="1824120" cy="349250"/>
          </a:xfrm>
          <a:prstGeom prst="rect">
            <a:avLst/>
          </a:prstGeom>
        </p:spPr>
        <p:txBody>
          <a:bodyPr lIns="0" tIns="0" rIns="0" bIns="0" rtlCol="0" anchor="t">
            <a:spAutoFit/>
          </a:bodyPr>
          <a:lstStyle/>
          <a:p>
            <a:pPr marL="0" lvl="0" indent="0" algn="r">
              <a:lnSpc>
                <a:spcPts val="2800"/>
              </a:lnSpc>
              <a:spcBef>
                <a:spcPct val="0"/>
              </a:spcBef>
            </a:pPr>
            <a:r>
              <a:rPr lang="en-US" sz="2000" spc="40">
                <a:solidFill>
                  <a:srgbClr val="F1EFE1"/>
                </a:solidFill>
                <a:latin typeface="Aileron Heavy"/>
                <a:ea typeface="Aileron Heavy"/>
                <a:cs typeface="Aileron Heavy"/>
                <a:sym typeface="Aileron Heavy"/>
              </a:rPr>
              <a:t>7</a:t>
            </a:r>
          </a:p>
        </p:txBody>
      </p:sp>
      <p:sp>
        <p:nvSpPr>
          <p:cNvPr id="7" name="Freeform 7"/>
          <p:cNvSpPr/>
          <p:nvPr/>
        </p:nvSpPr>
        <p:spPr>
          <a:xfrm>
            <a:off x="548577" y="528536"/>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8" name="TextBox 8"/>
          <p:cNvSpPr txBox="1"/>
          <p:nvPr/>
        </p:nvSpPr>
        <p:spPr>
          <a:xfrm>
            <a:off x="1111547" y="2551542"/>
            <a:ext cx="17176453" cy="5449525"/>
          </a:xfrm>
          <a:prstGeom prst="rect">
            <a:avLst/>
          </a:prstGeom>
        </p:spPr>
        <p:txBody>
          <a:bodyPr lIns="0" tIns="0" rIns="0" bIns="0" rtlCol="0" anchor="t">
            <a:spAutoFit/>
          </a:bodyPr>
          <a:lstStyle/>
          <a:p>
            <a:pPr marL="475360" lvl="1" indent="-237680" algn="l">
              <a:lnSpc>
                <a:spcPts val="3082"/>
              </a:lnSpc>
              <a:buFont typeface="Arial"/>
              <a:buChar char="•"/>
            </a:pPr>
            <a:r>
              <a:rPr lang="en-US" sz="2201">
                <a:solidFill>
                  <a:srgbClr val="F4F4F4"/>
                </a:solidFill>
                <a:latin typeface="Canva Sans"/>
                <a:ea typeface="Canva Sans"/>
                <a:cs typeface="Canva Sans"/>
                <a:sym typeface="Canva Sans"/>
              </a:rPr>
              <a:t>Model dengan Metrics tertinggi yang telah di-training dengan berbagai konfigurasi adalah model dengan skor mAP di IoU 0.5 tertinggi sebesar 81.85%. Adapun nilai yang didapatkan ini sudah cukup baik untuk melakukan penghindaran dilihat pada hasil performa penghindaran yang sangat baik.</a:t>
            </a:r>
          </a:p>
          <a:p>
            <a:pPr marL="475360" lvl="1" indent="-237680" algn="l">
              <a:lnSpc>
                <a:spcPts val="3082"/>
              </a:lnSpc>
              <a:buFont typeface="Arial"/>
              <a:buChar char="•"/>
            </a:pPr>
            <a:r>
              <a:rPr lang="en-US" sz="2201">
                <a:solidFill>
                  <a:srgbClr val="F4F4F4"/>
                </a:solidFill>
                <a:latin typeface="Canva Sans"/>
                <a:ea typeface="Canva Sans"/>
                <a:cs typeface="Canva Sans"/>
                <a:sym typeface="Canva Sans"/>
              </a:rPr>
              <a:t>Performa NUC dalam pengujian FPS menghasilkan Nilai yang lebih rendah ketimbang Laptop pribadi Penulis dengan selisih 7.029 fps.</a:t>
            </a:r>
          </a:p>
          <a:p>
            <a:pPr marL="475360" lvl="1" indent="-237680" algn="l">
              <a:lnSpc>
                <a:spcPts val="3082"/>
              </a:lnSpc>
              <a:buFont typeface="Arial"/>
              <a:buChar char="•"/>
            </a:pPr>
            <a:r>
              <a:rPr lang="en-US" sz="2201">
                <a:solidFill>
                  <a:srgbClr val="F4F4F4"/>
                </a:solidFill>
                <a:latin typeface="Canva Sans"/>
                <a:ea typeface="Canva Sans"/>
                <a:cs typeface="Canva Sans"/>
                <a:sym typeface="Canva Sans"/>
              </a:rPr>
              <a:t>Rata - rata delay yang didapatkan pada pengujian adalah sekitar 0.2494 detik dan rata- rata nilai inference yang didapatkan 139.4899 ms atau 0.1394 detik.</a:t>
            </a:r>
          </a:p>
          <a:p>
            <a:pPr marL="475360" lvl="1" indent="-237680" algn="l">
              <a:lnSpc>
                <a:spcPts val="3082"/>
              </a:lnSpc>
              <a:buFont typeface="Arial"/>
              <a:buChar char="•"/>
            </a:pPr>
            <a:r>
              <a:rPr lang="en-US" sz="2201">
                <a:solidFill>
                  <a:srgbClr val="F4F4F4"/>
                </a:solidFill>
                <a:latin typeface="Canva Sans"/>
                <a:ea typeface="Canva Sans"/>
                <a:cs typeface="Canva Sans"/>
                <a:sym typeface="Canva Sans"/>
              </a:rPr>
              <a:t>Hasil menunjukkan bahwa deteksi menggunakan Bounding box dan Landmark bahu lebih akurat pada jarak yang lebih jauh (150 cm dan 100cm), sedangkan landmark lengan lebih akurat pada jarak yang lebih dekat (50 cm). Dimana rata-rata \emph{difference} terbaik bounding box yaitu pada jarak 150cm sebesar 3.2 cm, rata-rata difference landmark bahu terbaik yaitu pada jarak 100cm sebesar 2.2 cm dan rata-rata difference landmark lengan terbaik yaitu pada jarak 50cm sebesar 1.93 cm.</a:t>
            </a:r>
          </a:p>
          <a:p>
            <a:pPr marL="475360" lvl="1" indent="-237680" algn="l">
              <a:lnSpc>
                <a:spcPts val="3082"/>
              </a:lnSpc>
              <a:buFont typeface="Arial"/>
              <a:buChar char="•"/>
            </a:pPr>
            <a:r>
              <a:rPr lang="en-US" sz="2201">
                <a:solidFill>
                  <a:srgbClr val="F4F4F4"/>
                </a:solidFill>
                <a:latin typeface="Canva Sans"/>
                <a:ea typeface="Canva Sans"/>
                <a:cs typeface="Canva Sans"/>
                <a:sym typeface="Canva Sans"/>
              </a:rPr>
              <a:t>Hasil Performa Deteksi menunjukan hasil yang memuaskan dalam 30 sampel pengujian. Dengan presentasi keberhasilan sebesar 100% yang menunjukan bahwa sistem yang dibuat dapat menghindari manusia dengan sangat baik.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sp>
        <p:nvSpPr>
          <p:cNvPr id="2" name="Freeform 2"/>
          <p:cNvSpPr/>
          <p:nvPr/>
        </p:nvSpPr>
        <p:spPr>
          <a:xfrm>
            <a:off x="13459600" y="764011"/>
            <a:ext cx="3799700" cy="3799700"/>
          </a:xfrm>
          <a:custGeom>
            <a:avLst/>
            <a:gdLst/>
            <a:ahLst/>
            <a:cxnLst/>
            <a:rect l="l" t="t" r="r" b="b"/>
            <a:pathLst>
              <a:path w="3799700" h="3799700">
                <a:moveTo>
                  <a:pt x="0" y="0"/>
                </a:moveTo>
                <a:lnTo>
                  <a:pt x="3799700" y="0"/>
                </a:lnTo>
                <a:lnTo>
                  <a:pt x="3799700" y="3799700"/>
                </a:lnTo>
                <a:lnTo>
                  <a:pt x="0" y="3799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rot="-8100000">
            <a:off x="-5205852" y="1827204"/>
            <a:ext cx="21119189" cy="11822740"/>
            <a:chOff x="0" y="0"/>
            <a:chExt cx="33252581" cy="18615138"/>
          </a:xfrm>
        </p:grpSpPr>
        <p:sp>
          <p:nvSpPr>
            <p:cNvPr id="4" name="Freeform 4"/>
            <p:cNvSpPr/>
            <p:nvPr/>
          </p:nvSpPr>
          <p:spPr>
            <a:xfrm>
              <a:off x="0" y="0"/>
              <a:ext cx="33252581" cy="18615138"/>
            </a:xfrm>
            <a:custGeom>
              <a:avLst/>
              <a:gdLst/>
              <a:ahLst/>
              <a:cxnLst/>
              <a:rect l="l" t="t" r="r" b="b"/>
              <a:pathLst>
                <a:path w="33252581" h="18615138">
                  <a:moveTo>
                    <a:pt x="0" y="0"/>
                  </a:moveTo>
                  <a:lnTo>
                    <a:pt x="33252581" y="0"/>
                  </a:lnTo>
                  <a:lnTo>
                    <a:pt x="33252581" y="18615138"/>
                  </a:lnTo>
                  <a:lnTo>
                    <a:pt x="0" y="18615138"/>
                  </a:lnTo>
                  <a:close/>
                </a:path>
              </a:pathLst>
            </a:custGeom>
            <a:solidFill>
              <a:srgbClr val="F1EFE1"/>
            </a:solidFill>
          </p:spPr>
        </p:sp>
      </p:grpSp>
      <p:sp>
        <p:nvSpPr>
          <p:cNvPr id="5" name="AutoShape 5"/>
          <p:cNvSpPr/>
          <p:nvPr/>
        </p:nvSpPr>
        <p:spPr>
          <a:xfrm>
            <a:off x="1684976" y="8399499"/>
            <a:ext cx="14918048" cy="0"/>
          </a:xfrm>
          <a:prstGeom prst="line">
            <a:avLst/>
          </a:prstGeom>
          <a:ln w="9525" cap="rnd">
            <a:solidFill>
              <a:srgbClr val="000000"/>
            </a:solidFill>
            <a:prstDash val="solid"/>
            <a:headEnd type="none" w="sm" len="sm"/>
            <a:tailEnd type="none" w="sm" len="sm"/>
          </a:ln>
        </p:spPr>
      </p:sp>
      <p:sp>
        <p:nvSpPr>
          <p:cNvPr id="6" name="Freeform 6"/>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5"/>
            <a:stretch>
              <a:fillRect/>
            </a:stretch>
          </a:blipFill>
        </p:spPr>
      </p:sp>
      <p:sp>
        <p:nvSpPr>
          <p:cNvPr id="7" name="TextBox 7"/>
          <p:cNvSpPr txBox="1"/>
          <p:nvPr/>
        </p:nvSpPr>
        <p:spPr>
          <a:xfrm>
            <a:off x="1272678" y="4219875"/>
            <a:ext cx="8736366" cy="596824"/>
          </a:xfrm>
          <a:prstGeom prst="rect">
            <a:avLst/>
          </a:prstGeom>
        </p:spPr>
        <p:txBody>
          <a:bodyPr lIns="0" tIns="0" rIns="0" bIns="0" rtlCol="0" anchor="t">
            <a:spAutoFit/>
          </a:bodyPr>
          <a:lstStyle/>
          <a:p>
            <a:pPr algn="l">
              <a:lnSpc>
                <a:spcPts val="3998"/>
              </a:lnSpc>
            </a:pPr>
            <a:r>
              <a:rPr lang="en-US" sz="3808">
                <a:solidFill>
                  <a:srgbClr val="192954"/>
                </a:solidFill>
                <a:latin typeface="Kollektif Bold"/>
                <a:ea typeface="Kollektif Bold"/>
                <a:cs typeface="Kollektif Bold"/>
                <a:sym typeface="Kollektif Bold"/>
              </a:rPr>
              <a:t>Latar Belakang</a:t>
            </a:r>
          </a:p>
        </p:txBody>
      </p:sp>
      <p:sp>
        <p:nvSpPr>
          <p:cNvPr id="8" name="TextBox 8"/>
          <p:cNvSpPr txBox="1"/>
          <p:nvPr/>
        </p:nvSpPr>
        <p:spPr>
          <a:xfrm>
            <a:off x="1684976" y="8539480"/>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a:t>
            </a:r>
            <a:r>
              <a:rPr lang="en-US" sz="1600" spc="32">
                <a:solidFill>
                  <a:srgbClr val="192954"/>
                </a:solidFill>
                <a:latin typeface="Aileron Italics"/>
                <a:ea typeface="Aileron Italics"/>
                <a:cs typeface="Aileron Italics"/>
                <a:sym typeface="Aileron Italics"/>
              </a:rPr>
              <a:t>YOLOV8 </a:t>
            </a:r>
            <a:r>
              <a:rPr lang="en-US" sz="1600" spc="32">
                <a:solidFill>
                  <a:srgbClr val="192954"/>
                </a:solidFill>
                <a:latin typeface="Aileron"/>
                <a:ea typeface="Aileron"/>
                <a:cs typeface="Aileron"/>
                <a:sym typeface="Aileron"/>
              </a:rPr>
              <a:t>UNTUK PENGHINDARAN  </a:t>
            </a:r>
            <a:r>
              <a:rPr lang="en-US" sz="1600" spc="32">
                <a:solidFill>
                  <a:srgbClr val="192954"/>
                </a:solidFill>
                <a:latin typeface="Aileron Italics"/>
                <a:ea typeface="Aileron Italics"/>
                <a:cs typeface="Aileron Italics"/>
                <a:sym typeface="Aileron Italics"/>
              </a:rPr>
              <a:t>OBSTACLE</a:t>
            </a:r>
          </a:p>
        </p:txBody>
      </p:sp>
      <p:sp>
        <p:nvSpPr>
          <p:cNvPr id="9" name="TextBox 9"/>
          <p:cNvSpPr txBox="1"/>
          <p:nvPr/>
        </p:nvSpPr>
        <p:spPr>
          <a:xfrm>
            <a:off x="135280" y="4839017"/>
            <a:ext cx="15570994" cy="2030891"/>
          </a:xfrm>
          <a:prstGeom prst="rect">
            <a:avLst/>
          </a:prstGeom>
        </p:spPr>
        <p:txBody>
          <a:bodyPr lIns="0" tIns="0" rIns="0" bIns="0" rtlCol="0" anchor="t">
            <a:spAutoFit/>
          </a:bodyPr>
          <a:lstStyle/>
          <a:p>
            <a:pPr marL="1260272" lvl="2" indent="-420091" algn="l">
              <a:lnSpc>
                <a:spcPts val="4086"/>
              </a:lnSpc>
              <a:buFont typeface="Arial"/>
              <a:buChar char="⚬"/>
            </a:pPr>
            <a:r>
              <a:rPr lang="en-US" sz="2918">
                <a:solidFill>
                  <a:srgbClr val="192954"/>
                </a:solidFill>
                <a:latin typeface="Canva Sans Bold"/>
                <a:ea typeface="Canva Sans Bold"/>
                <a:cs typeface="Canva Sans Bold"/>
                <a:sym typeface="Canva Sans Bold"/>
              </a:rPr>
              <a:t>Kelumpuhan </a:t>
            </a:r>
            <a:r>
              <a:rPr lang="en-US" sz="2918">
                <a:solidFill>
                  <a:srgbClr val="192954"/>
                </a:solidFill>
                <a:latin typeface="Canva Sans"/>
                <a:ea typeface="Canva Sans"/>
                <a:cs typeface="Canva Sans"/>
                <a:sym typeface="Canva Sans"/>
              </a:rPr>
              <a:t>atau </a:t>
            </a:r>
            <a:r>
              <a:rPr lang="en-US" sz="2918">
                <a:solidFill>
                  <a:srgbClr val="192954"/>
                </a:solidFill>
                <a:latin typeface="Canva Sans Bold"/>
                <a:ea typeface="Canva Sans Bold"/>
                <a:cs typeface="Canva Sans Bold"/>
                <a:sym typeface="Canva Sans Bold"/>
              </a:rPr>
              <a:t>gangguan mobilitas </a:t>
            </a:r>
            <a:r>
              <a:rPr lang="en-US" sz="2918">
                <a:solidFill>
                  <a:srgbClr val="192954"/>
                </a:solidFill>
                <a:latin typeface="Canva Sans"/>
                <a:ea typeface="Canva Sans"/>
                <a:cs typeface="Canva Sans"/>
                <a:sym typeface="Canva Sans"/>
              </a:rPr>
              <a:t>memerlukan alat bantu seperti kursi roda.</a:t>
            </a:r>
          </a:p>
          <a:p>
            <a:pPr marL="1260272" lvl="2" indent="-420091" algn="l">
              <a:lnSpc>
                <a:spcPts val="4086"/>
              </a:lnSpc>
              <a:buFont typeface="Arial"/>
              <a:buChar char="⚬"/>
            </a:pPr>
            <a:r>
              <a:rPr lang="en-US" sz="2918">
                <a:solidFill>
                  <a:srgbClr val="192954"/>
                </a:solidFill>
                <a:latin typeface="Canva Sans Bold"/>
                <a:ea typeface="Canva Sans Bold"/>
                <a:cs typeface="Canva Sans Bold"/>
                <a:sym typeface="Canva Sans Bold"/>
              </a:rPr>
              <a:t>Teknologi </a:t>
            </a:r>
            <a:r>
              <a:rPr lang="en-US" sz="2918">
                <a:solidFill>
                  <a:srgbClr val="192954"/>
                </a:solidFill>
                <a:latin typeface="Canva Sans"/>
                <a:ea typeface="Canva Sans"/>
                <a:cs typeface="Canva Sans"/>
                <a:sym typeface="Canva Sans"/>
              </a:rPr>
              <a:t>telah meningkatkan kualitas hidup penyandang disabilitas.</a:t>
            </a:r>
          </a:p>
          <a:p>
            <a:pPr marL="1260272" lvl="2" indent="-420091" algn="l">
              <a:lnSpc>
                <a:spcPts val="4086"/>
              </a:lnSpc>
              <a:buFont typeface="Arial"/>
              <a:buChar char="⚬"/>
            </a:pPr>
            <a:r>
              <a:rPr lang="en-US" sz="2918">
                <a:solidFill>
                  <a:srgbClr val="192954"/>
                </a:solidFill>
                <a:latin typeface="Canva Sans"/>
                <a:ea typeface="Canva Sans"/>
                <a:cs typeface="Canva Sans"/>
                <a:sym typeface="Canva Sans"/>
              </a:rPr>
              <a:t>Meningkatkan </a:t>
            </a:r>
            <a:r>
              <a:rPr lang="en-US" sz="2918">
                <a:solidFill>
                  <a:srgbClr val="192954"/>
                </a:solidFill>
                <a:latin typeface="Canva Sans Bold"/>
                <a:ea typeface="Canva Sans Bold"/>
                <a:cs typeface="Canva Sans Bold"/>
                <a:sym typeface="Canva Sans Bold"/>
              </a:rPr>
              <a:t>keamanan </a:t>
            </a:r>
            <a:r>
              <a:rPr lang="en-US" sz="2918">
                <a:solidFill>
                  <a:srgbClr val="192954"/>
                </a:solidFill>
                <a:latin typeface="Canva Sans"/>
                <a:ea typeface="Canva Sans"/>
                <a:cs typeface="Canva Sans"/>
                <a:sym typeface="Canva Sans"/>
              </a:rPr>
              <a:t>kursi roda otonom.</a:t>
            </a:r>
          </a:p>
          <a:p>
            <a:pPr algn="ctr">
              <a:lnSpc>
                <a:spcPts val="4086"/>
              </a:lnSpc>
            </a:pPr>
            <a:endParaRPr lang="en-US" sz="2918">
              <a:solidFill>
                <a:srgbClr val="192954"/>
              </a:solidFill>
              <a:latin typeface="Canva Sans"/>
              <a:ea typeface="Canva Sans"/>
              <a:cs typeface="Canva Sans"/>
              <a:sym typeface="Canv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TextBox 3"/>
          <p:cNvSpPr txBox="1"/>
          <p:nvPr/>
        </p:nvSpPr>
        <p:spPr>
          <a:xfrm>
            <a:off x="1684976" y="3253208"/>
            <a:ext cx="14005988" cy="2501265"/>
          </a:xfrm>
          <a:prstGeom prst="rect">
            <a:avLst/>
          </a:prstGeom>
        </p:spPr>
        <p:txBody>
          <a:bodyPr lIns="0" tIns="0" rIns="0" bIns="0" rtlCol="0" anchor="t">
            <a:spAutoFit/>
          </a:bodyPr>
          <a:lstStyle/>
          <a:p>
            <a:pPr marL="518158" lvl="1" indent="-259079" algn="l">
              <a:lnSpc>
                <a:spcPts val="3359"/>
              </a:lnSpc>
              <a:buFont typeface="Arial"/>
              <a:buChar char="•"/>
            </a:pPr>
            <a:r>
              <a:rPr lang="en-US" sz="2399">
                <a:solidFill>
                  <a:srgbClr val="F4F4F4"/>
                </a:solidFill>
                <a:latin typeface="Aileron"/>
                <a:ea typeface="Aileron"/>
                <a:cs typeface="Aileron"/>
                <a:sym typeface="Aileron"/>
              </a:rPr>
              <a:t>Variasi dataset yang lebih ditingkat untuk meningkatkan performa deteksi</a:t>
            </a:r>
          </a:p>
          <a:p>
            <a:pPr marL="518158" lvl="1" indent="-259079" algn="l">
              <a:lnSpc>
                <a:spcPts val="3359"/>
              </a:lnSpc>
              <a:buFont typeface="Arial"/>
              <a:buChar char="•"/>
            </a:pPr>
            <a:r>
              <a:rPr lang="en-US" sz="2399">
                <a:solidFill>
                  <a:srgbClr val="F4F4F4"/>
                </a:solidFill>
                <a:latin typeface="Aileron"/>
                <a:ea typeface="Aileron"/>
                <a:cs typeface="Aileron"/>
                <a:sym typeface="Aileron"/>
              </a:rPr>
              <a:t> Menggunakan Device yang memiliki performa yang lebih baik untuk fps yang lebih tinggi</a:t>
            </a:r>
          </a:p>
          <a:p>
            <a:pPr marL="518158" lvl="1" indent="-259079" algn="l">
              <a:lnSpc>
                <a:spcPts val="3359"/>
              </a:lnSpc>
              <a:buFont typeface="Arial"/>
              <a:buChar char="•"/>
            </a:pPr>
            <a:r>
              <a:rPr lang="en-US" sz="2399">
                <a:solidFill>
                  <a:srgbClr val="F4F4F4"/>
                </a:solidFill>
                <a:latin typeface="Aileron"/>
                <a:ea typeface="Aileron"/>
                <a:cs typeface="Aileron"/>
                <a:sym typeface="Aileron"/>
              </a:rPr>
              <a:t> Meningkatkan performa grid deteksi dengan melakukan penyesuaian yang lebih detail untuk pemetaan yang lebih baik lagi.</a:t>
            </a:r>
          </a:p>
          <a:p>
            <a:pPr marL="518158" lvl="1" indent="-259079" algn="l">
              <a:lnSpc>
                <a:spcPts val="3359"/>
              </a:lnSpc>
              <a:spcBef>
                <a:spcPct val="0"/>
              </a:spcBef>
              <a:buFont typeface="Arial"/>
              <a:buChar char="•"/>
            </a:pPr>
            <a:r>
              <a:rPr lang="en-US" sz="2399">
                <a:solidFill>
                  <a:srgbClr val="F4F4F4"/>
                </a:solidFill>
                <a:latin typeface="Aileron"/>
                <a:ea typeface="Aileron"/>
                <a:cs typeface="Aileron"/>
                <a:sym typeface="Aileron"/>
              </a:rPr>
              <a:t> Menggunakan pendingin device saat melakukan pengujian di ruangan terbuka agar tidak mengalami penurunan performa.</a:t>
            </a:r>
          </a:p>
        </p:txBody>
      </p:sp>
      <p:sp>
        <p:nvSpPr>
          <p:cNvPr id="4" name="TextBox 4"/>
          <p:cNvSpPr txBox="1"/>
          <p:nvPr/>
        </p:nvSpPr>
        <p:spPr>
          <a:xfrm>
            <a:off x="1684976" y="1529500"/>
            <a:ext cx="8675582" cy="878205"/>
          </a:xfrm>
          <a:prstGeom prst="rect">
            <a:avLst/>
          </a:prstGeom>
        </p:spPr>
        <p:txBody>
          <a:bodyPr lIns="0" tIns="0" rIns="0" bIns="0" rtlCol="0" anchor="t">
            <a:spAutoFit/>
          </a:bodyPr>
          <a:lstStyle/>
          <a:p>
            <a:pPr algn="l">
              <a:lnSpc>
                <a:spcPts val="5880"/>
              </a:lnSpc>
            </a:pPr>
            <a:r>
              <a:rPr lang="en-US" sz="5600">
                <a:solidFill>
                  <a:srgbClr val="F4F4F4"/>
                </a:solidFill>
                <a:latin typeface="Kollektif Bold"/>
                <a:ea typeface="Kollektif Bold"/>
                <a:cs typeface="Kollektif Bold"/>
                <a:sym typeface="Kollektif Bold"/>
              </a:rPr>
              <a:t>Saran</a:t>
            </a:r>
          </a:p>
        </p:txBody>
      </p:sp>
      <p:sp>
        <p:nvSpPr>
          <p:cNvPr id="5" name="Freeform 5"/>
          <p:cNvSpPr/>
          <p:nvPr/>
        </p:nvSpPr>
        <p:spPr>
          <a:xfrm>
            <a:off x="548577" y="528536"/>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92954"/>
        </a:solidFill>
        <a:effectLst/>
      </p:bgPr>
    </p:bg>
    <p:spTree>
      <p:nvGrpSpPr>
        <p:cNvPr id="1" name=""/>
        <p:cNvGrpSpPr/>
        <p:nvPr/>
      </p:nvGrpSpPr>
      <p:grpSpPr>
        <a:xfrm>
          <a:off x="0" y="0"/>
          <a:ext cx="0" cy="0"/>
          <a:chOff x="0" y="0"/>
          <a:chExt cx="0" cy="0"/>
        </a:xfrm>
      </p:grpSpPr>
      <p:grpSp>
        <p:nvGrpSpPr>
          <p:cNvPr id="2" name="Group 2"/>
          <p:cNvGrpSpPr/>
          <p:nvPr/>
        </p:nvGrpSpPr>
        <p:grpSpPr>
          <a:xfrm rot="-8100000">
            <a:off x="-5205852" y="1827204"/>
            <a:ext cx="21119189" cy="11822740"/>
            <a:chOff x="0" y="0"/>
            <a:chExt cx="33252581" cy="18615138"/>
          </a:xfrm>
        </p:grpSpPr>
        <p:sp>
          <p:nvSpPr>
            <p:cNvPr id="3" name="Freeform 3"/>
            <p:cNvSpPr/>
            <p:nvPr/>
          </p:nvSpPr>
          <p:spPr>
            <a:xfrm>
              <a:off x="0" y="0"/>
              <a:ext cx="33252581" cy="18615138"/>
            </a:xfrm>
            <a:custGeom>
              <a:avLst/>
              <a:gdLst/>
              <a:ahLst/>
              <a:cxnLst/>
              <a:rect l="l" t="t" r="r" b="b"/>
              <a:pathLst>
                <a:path w="33252581" h="18615138">
                  <a:moveTo>
                    <a:pt x="0" y="0"/>
                  </a:moveTo>
                  <a:lnTo>
                    <a:pt x="33252581" y="0"/>
                  </a:lnTo>
                  <a:lnTo>
                    <a:pt x="33252581" y="18615138"/>
                  </a:lnTo>
                  <a:lnTo>
                    <a:pt x="0" y="18615138"/>
                  </a:lnTo>
                  <a:close/>
                </a:path>
              </a:pathLst>
            </a:custGeom>
            <a:solidFill>
              <a:srgbClr val="F1EFE1"/>
            </a:solidFill>
          </p:spPr>
        </p:sp>
      </p:grpSp>
      <p:sp>
        <p:nvSpPr>
          <p:cNvPr id="4" name="TextBox 4"/>
          <p:cNvSpPr txBox="1"/>
          <p:nvPr/>
        </p:nvSpPr>
        <p:spPr>
          <a:xfrm>
            <a:off x="2408297" y="4751243"/>
            <a:ext cx="5708255" cy="1115410"/>
          </a:xfrm>
          <a:prstGeom prst="rect">
            <a:avLst/>
          </a:prstGeom>
        </p:spPr>
        <p:txBody>
          <a:bodyPr lIns="0" tIns="0" rIns="0" bIns="0" rtlCol="0" anchor="t">
            <a:spAutoFit/>
          </a:bodyPr>
          <a:lstStyle/>
          <a:p>
            <a:pPr algn="l">
              <a:lnSpc>
                <a:spcPts val="8697"/>
              </a:lnSpc>
            </a:pPr>
            <a:r>
              <a:rPr lang="en-US" sz="7629" spc="160">
                <a:solidFill>
                  <a:srgbClr val="192954"/>
                </a:solidFill>
                <a:latin typeface="Aileron Thin Bold"/>
                <a:ea typeface="Aileron Thin Bold"/>
                <a:cs typeface="Aileron Thin Bold"/>
                <a:sym typeface="Aileron Thin Bold"/>
              </a:rPr>
              <a:t>Terima Kasih</a:t>
            </a:r>
          </a:p>
        </p:txBody>
      </p:sp>
      <p:sp>
        <p:nvSpPr>
          <p:cNvPr id="5" name="AutoShape 5"/>
          <p:cNvSpPr/>
          <p:nvPr/>
        </p:nvSpPr>
        <p:spPr>
          <a:xfrm>
            <a:off x="1684976" y="8658293"/>
            <a:ext cx="14918048" cy="0"/>
          </a:xfrm>
          <a:prstGeom prst="line">
            <a:avLst/>
          </a:prstGeom>
          <a:ln w="9525" cap="rnd">
            <a:solidFill>
              <a:srgbClr val="00000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p:cNvGrpSpPr/>
        <p:nvPr/>
      </p:nvGrpSpPr>
      <p:grpSpPr>
        <a:xfrm>
          <a:off x="0" y="0"/>
          <a:ext cx="0" cy="0"/>
          <a:chOff x="0" y="0"/>
          <a:chExt cx="0" cy="0"/>
        </a:xfrm>
      </p:grpSpPr>
      <p:grpSp>
        <p:nvGrpSpPr>
          <p:cNvPr id="2" name="Group 2"/>
          <p:cNvGrpSpPr/>
          <p:nvPr/>
        </p:nvGrpSpPr>
        <p:grpSpPr>
          <a:xfrm>
            <a:off x="2177698" y="2970488"/>
            <a:ext cx="5312635" cy="4260094"/>
            <a:chOff x="0" y="0"/>
            <a:chExt cx="3130550" cy="2510324"/>
          </a:xfrm>
        </p:grpSpPr>
        <p:sp>
          <p:nvSpPr>
            <p:cNvPr id="3" name="Freeform 3"/>
            <p:cNvSpPr/>
            <p:nvPr/>
          </p:nvSpPr>
          <p:spPr>
            <a:xfrm>
              <a:off x="0" y="0"/>
              <a:ext cx="3130550" cy="2510324"/>
            </a:xfrm>
            <a:custGeom>
              <a:avLst/>
              <a:gdLst/>
              <a:ahLst/>
              <a:cxnLst/>
              <a:rect l="l" t="t" r="r" b="b"/>
              <a:pathLst>
                <a:path w="3130550" h="2510324">
                  <a:moveTo>
                    <a:pt x="0" y="1123950"/>
                  </a:moveTo>
                  <a:lnTo>
                    <a:pt x="0" y="2510324"/>
                  </a:lnTo>
                  <a:lnTo>
                    <a:pt x="3130550" y="2510324"/>
                  </a:lnTo>
                  <a:lnTo>
                    <a:pt x="3130550" y="0"/>
                  </a:lnTo>
                  <a:close/>
                </a:path>
              </a:pathLst>
            </a:custGeom>
            <a:solidFill>
              <a:srgbClr val="192954"/>
            </a:solidFill>
          </p:spPr>
        </p:sp>
      </p:grpSp>
      <p:sp>
        <p:nvSpPr>
          <p:cNvPr id="4" name="Freeform 4"/>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grpSp>
        <p:nvGrpSpPr>
          <p:cNvPr id="5" name="Group 5"/>
          <p:cNvGrpSpPr/>
          <p:nvPr/>
        </p:nvGrpSpPr>
        <p:grpSpPr>
          <a:xfrm>
            <a:off x="2177698" y="4998206"/>
            <a:ext cx="5484616" cy="4398002"/>
            <a:chOff x="0" y="0"/>
            <a:chExt cx="3130550" cy="2510324"/>
          </a:xfrm>
        </p:grpSpPr>
        <p:sp>
          <p:nvSpPr>
            <p:cNvPr id="6" name="Freeform 6"/>
            <p:cNvSpPr/>
            <p:nvPr/>
          </p:nvSpPr>
          <p:spPr>
            <a:xfrm>
              <a:off x="0" y="0"/>
              <a:ext cx="3130550" cy="2510324"/>
            </a:xfrm>
            <a:custGeom>
              <a:avLst/>
              <a:gdLst/>
              <a:ahLst/>
              <a:cxnLst/>
              <a:rect l="l" t="t" r="r" b="b"/>
              <a:pathLst>
                <a:path w="3130550" h="2510324">
                  <a:moveTo>
                    <a:pt x="0" y="1123950"/>
                  </a:moveTo>
                  <a:lnTo>
                    <a:pt x="0" y="2510324"/>
                  </a:lnTo>
                  <a:lnTo>
                    <a:pt x="3130550" y="2510324"/>
                  </a:lnTo>
                  <a:lnTo>
                    <a:pt x="3130550" y="0"/>
                  </a:lnTo>
                  <a:close/>
                </a:path>
              </a:pathLst>
            </a:custGeom>
            <a:solidFill>
              <a:srgbClr val="99B951"/>
            </a:solidFill>
          </p:spPr>
        </p:sp>
      </p:grpSp>
      <p:sp>
        <p:nvSpPr>
          <p:cNvPr id="7" name="AutoShape 7"/>
          <p:cNvSpPr/>
          <p:nvPr/>
        </p:nvSpPr>
        <p:spPr>
          <a:xfrm>
            <a:off x="1684976" y="8399499"/>
            <a:ext cx="14918048" cy="0"/>
          </a:xfrm>
          <a:prstGeom prst="line">
            <a:avLst/>
          </a:prstGeom>
          <a:ln w="9525" cap="rnd">
            <a:solidFill>
              <a:srgbClr val="000000"/>
            </a:solidFill>
            <a:prstDash val="solid"/>
            <a:headEnd type="none" w="sm" len="sm"/>
            <a:tailEnd type="none" w="sm" len="sm"/>
          </a:ln>
        </p:spPr>
      </p:sp>
      <p:sp>
        <p:nvSpPr>
          <p:cNvPr id="8" name="TextBox 8"/>
          <p:cNvSpPr txBox="1"/>
          <p:nvPr/>
        </p:nvSpPr>
        <p:spPr>
          <a:xfrm>
            <a:off x="8574690" y="4654505"/>
            <a:ext cx="7636681" cy="154432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F1EFE1"/>
                </a:solidFill>
                <a:latin typeface="Aileron"/>
                <a:ea typeface="Aileron"/>
                <a:cs typeface="Aileron"/>
                <a:sym typeface="Aileron"/>
              </a:rPr>
              <a:t>Berdasarkan latar belakang yang telah dipaparan, agar kursi roda otonom dapat menghindari obstacle, maka diperlukan suatu sistem yang dapat mendeteksi manusia.</a:t>
            </a:r>
          </a:p>
          <a:p>
            <a:pPr algn="l">
              <a:lnSpc>
                <a:spcPts val="3079"/>
              </a:lnSpc>
              <a:spcBef>
                <a:spcPct val="0"/>
              </a:spcBef>
            </a:pPr>
            <a:endParaRPr lang="en-US" sz="2199">
              <a:solidFill>
                <a:srgbClr val="F1EFE1"/>
              </a:solidFill>
              <a:latin typeface="Aileron"/>
              <a:ea typeface="Aileron"/>
              <a:cs typeface="Aileron"/>
              <a:sym typeface="Aileron"/>
            </a:endParaRPr>
          </a:p>
        </p:txBody>
      </p:sp>
      <p:sp>
        <p:nvSpPr>
          <p:cNvPr id="9" name="TextBox 9"/>
          <p:cNvSpPr txBox="1"/>
          <p:nvPr/>
        </p:nvSpPr>
        <p:spPr>
          <a:xfrm>
            <a:off x="8574690" y="3563907"/>
            <a:ext cx="7036912" cy="878205"/>
          </a:xfrm>
          <a:prstGeom prst="rect">
            <a:avLst/>
          </a:prstGeom>
        </p:spPr>
        <p:txBody>
          <a:bodyPr lIns="0" tIns="0" rIns="0" bIns="0" rtlCol="0" anchor="t">
            <a:spAutoFit/>
          </a:bodyPr>
          <a:lstStyle/>
          <a:p>
            <a:pPr algn="l">
              <a:lnSpc>
                <a:spcPts val="5880"/>
              </a:lnSpc>
            </a:pPr>
            <a:r>
              <a:rPr lang="en-US" sz="5600">
                <a:solidFill>
                  <a:srgbClr val="F1EFE1"/>
                </a:solidFill>
                <a:latin typeface="Kollektif"/>
                <a:ea typeface="Kollektif"/>
                <a:cs typeface="Kollektif"/>
                <a:sym typeface="Kollektif"/>
              </a:rPr>
              <a:t>Permasalahan</a:t>
            </a:r>
          </a:p>
        </p:txBody>
      </p:sp>
      <p:sp>
        <p:nvSpPr>
          <p:cNvPr id="10" name="TextBox 10"/>
          <p:cNvSpPr txBox="1"/>
          <p:nvPr/>
        </p:nvSpPr>
        <p:spPr>
          <a:xfrm>
            <a:off x="1684976" y="8539480"/>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F1EFE1"/>
                </a:solidFill>
                <a:latin typeface="Aileron"/>
                <a:ea typeface="Aileron"/>
                <a:cs typeface="Aileron"/>
                <a:sym typeface="Aileron"/>
              </a:rPr>
              <a:t>PENGEMBANGAN KURSI RODA OTONOM BERBASIS YOLOV8 UNTUK PENGHINDARAN OBSTACLE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grpSp>
        <p:nvGrpSpPr>
          <p:cNvPr id="2" name="Group 2"/>
          <p:cNvGrpSpPr/>
          <p:nvPr/>
        </p:nvGrpSpPr>
        <p:grpSpPr>
          <a:xfrm rot="-8100000">
            <a:off x="-5205852" y="1827204"/>
            <a:ext cx="21119189" cy="11822740"/>
            <a:chOff x="0" y="0"/>
            <a:chExt cx="33252581" cy="18615138"/>
          </a:xfrm>
        </p:grpSpPr>
        <p:sp>
          <p:nvSpPr>
            <p:cNvPr id="3" name="Freeform 3"/>
            <p:cNvSpPr/>
            <p:nvPr/>
          </p:nvSpPr>
          <p:spPr>
            <a:xfrm>
              <a:off x="0" y="0"/>
              <a:ext cx="33252581" cy="18615138"/>
            </a:xfrm>
            <a:custGeom>
              <a:avLst/>
              <a:gdLst/>
              <a:ahLst/>
              <a:cxnLst/>
              <a:rect l="l" t="t" r="r" b="b"/>
              <a:pathLst>
                <a:path w="33252581" h="18615138">
                  <a:moveTo>
                    <a:pt x="0" y="0"/>
                  </a:moveTo>
                  <a:lnTo>
                    <a:pt x="33252581" y="0"/>
                  </a:lnTo>
                  <a:lnTo>
                    <a:pt x="33252581" y="18615138"/>
                  </a:lnTo>
                  <a:lnTo>
                    <a:pt x="0" y="18615138"/>
                  </a:lnTo>
                  <a:close/>
                </a:path>
              </a:pathLst>
            </a:custGeom>
            <a:solidFill>
              <a:srgbClr val="F1EFE1"/>
            </a:solidFill>
          </p:spPr>
        </p:sp>
      </p:grpSp>
      <p:grpSp>
        <p:nvGrpSpPr>
          <p:cNvPr id="4" name="Group 4"/>
          <p:cNvGrpSpPr/>
          <p:nvPr/>
        </p:nvGrpSpPr>
        <p:grpSpPr>
          <a:xfrm>
            <a:off x="3189964" y="2668992"/>
            <a:ext cx="862338" cy="86233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6" name="Freeform 6"/>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2"/>
            <a:stretch>
              <a:fillRect/>
            </a:stretch>
          </a:blipFill>
        </p:spPr>
      </p:sp>
      <p:sp>
        <p:nvSpPr>
          <p:cNvPr id="7" name="AutoShape 7"/>
          <p:cNvSpPr/>
          <p:nvPr/>
        </p:nvSpPr>
        <p:spPr>
          <a:xfrm>
            <a:off x="1684976" y="8399499"/>
            <a:ext cx="14918048" cy="0"/>
          </a:xfrm>
          <a:prstGeom prst="line">
            <a:avLst/>
          </a:prstGeom>
          <a:ln w="9525" cap="rnd">
            <a:solidFill>
              <a:srgbClr val="000000"/>
            </a:solidFill>
            <a:prstDash val="solid"/>
            <a:headEnd type="none" w="sm" len="sm"/>
            <a:tailEnd type="none" w="sm" len="sm"/>
          </a:ln>
        </p:spPr>
      </p:sp>
      <p:sp>
        <p:nvSpPr>
          <p:cNvPr id="8" name="Freeform 8"/>
          <p:cNvSpPr/>
          <p:nvPr/>
        </p:nvSpPr>
        <p:spPr>
          <a:xfrm>
            <a:off x="13459600" y="764011"/>
            <a:ext cx="3799700" cy="3799700"/>
          </a:xfrm>
          <a:custGeom>
            <a:avLst/>
            <a:gdLst/>
            <a:ahLst/>
            <a:cxnLst/>
            <a:rect l="l" t="t" r="r" b="b"/>
            <a:pathLst>
              <a:path w="3799700" h="3799700">
                <a:moveTo>
                  <a:pt x="0" y="0"/>
                </a:moveTo>
                <a:lnTo>
                  <a:pt x="3799700" y="0"/>
                </a:lnTo>
                <a:lnTo>
                  <a:pt x="3799700" y="3799700"/>
                </a:lnTo>
                <a:lnTo>
                  <a:pt x="0" y="3799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387434" y="5087210"/>
            <a:ext cx="7278091"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Tujuan</a:t>
            </a:r>
          </a:p>
        </p:txBody>
      </p:sp>
      <p:grpSp>
        <p:nvGrpSpPr>
          <p:cNvPr id="10" name="Group 10"/>
          <p:cNvGrpSpPr/>
          <p:nvPr/>
        </p:nvGrpSpPr>
        <p:grpSpPr>
          <a:xfrm>
            <a:off x="1387434" y="4775917"/>
            <a:ext cx="10041729" cy="2378996"/>
            <a:chOff x="0" y="0"/>
            <a:chExt cx="13388972" cy="3171995"/>
          </a:xfrm>
        </p:grpSpPr>
        <p:sp>
          <p:nvSpPr>
            <p:cNvPr id="11" name="TextBox 11"/>
            <p:cNvSpPr txBox="1"/>
            <p:nvPr/>
          </p:nvSpPr>
          <p:spPr>
            <a:xfrm>
              <a:off x="0" y="1602063"/>
              <a:ext cx="13388972" cy="1569932"/>
            </a:xfrm>
            <a:prstGeom prst="rect">
              <a:avLst/>
            </a:prstGeom>
          </p:spPr>
          <p:txBody>
            <a:bodyPr lIns="0" tIns="0" rIns="0" bIns="0" rtlCol="0" anchor="t">
              <a:spAutoFit/>
            </a:bodyPr>
            <a:lstStyle/>
            <a:p>
              <a:pPr algn="l">
                <a:lnSpc>
                  <a:spcPts val="3219"/>
                </a:lnSpc>
              </a:pPr>
              <a:r>
                <a:rPr lang="en-US" sz="2299">
                  <a:solidFill>
                    <a:srgbClr val="192954"/>
                  </a:solidFill>
                  <a:latin typeface="Aileron"/>
                  <a:ea typeface="Aileron"/>
                  <a:cs typeface="Aileron"/>
                  <a:sym typeface="Aileron"/>
                </a:rPr>
                <a:t>Tujuan dari Tugas Akhir yaitu untuk mengembangkan sistem yang dapat mendeteksi manusia pada kursi roda otonom untuk menghindari Obstacle.</a:t>
              </a:r>
            </a:p>
            <a:p>
              <a:pPr algn="l">
                <a:lnSpc>
                  <a:spcPts val="3219"/>
                </a:lnSpc>
                <a:spcBef>
                  <a:spcPct val="0"/>
                </a:spcBef>
              </a:pPr>
              <a:endParaRPr lang="en-US" sz="2299">
                <a:solidFill>
                  <a:srgbClr val="192954"/>
                </a:solidFill>
                <a:latin typeface="Aileron"/>
                <a:ea typeface="Aileron"/>
                <a:cs typeface="Aileron"/>
                <a:sym typeface="Aileron"/>
              </a:endParaRPr>
            </a:p>
          </p:txBody>
        </p:sp>
        <p:sp>
          <p:nvSpPr>
            <p:cNvPr id="12" name="TextBox 12"/>
            <p:cNvSpPr txBox="1"/>
            <p:nvPr/>
          </p:nvSpPr>
          <p:spPr>
            <a:xfrm>
              <a:off x="0" y="-28575"/>
              <a:ext cx="11841097" cy="1161415"/>
            </a:xfrm>
            <a:prstGeom prst="rect">
              <a:avLst/>
            </a:prstGeom>
          </p:spPr>
          <p:txBody>
            <a:bodyPr lIns="0" tIns="0" rIns="0" bIns="0" rtlCol="0" anchor="t">
              <a:spAutoFit/>
            </a:bodyPr>
            <a:lstStyle/>
            <a:p>
              <a:pPr algn="l">
                <a:lnSpc>
                  <a:spcPts val="5880"/>
                </a:lnSpc>
              </a:pPr>
              <a:endParaRPr/>
            </a:p>
          </p:txBody>
        </p:sp>
      </p:grpSp>
      <p:sp>
        <p:nvSpPr>
          <p:cNvPr id="13" name="TextBox 13"/>
          <p:cNvSpPr txBox="1"/>
          <p:nvPr/>
        </p:nvSpPr>
        <p:spPr>
          <a:xfrm>
            <a:off x="1684976" y="8539480"/>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sp>
        <p:nvSpPr>
          <p:cNvPr id="2" name="Freeform 2"/>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3"/>
            <a:stretch>
              <a:fillRect/>
            </a:stretch>
          </a:blipFill>
        </p:spPr>
      </p:sp>
      <p:sp>
        <p:nvSpPr>
          <p:cNvPr id="3" name="AutoShape 3"/>
          <p:cNvSpPr/>
          <p:nvPr/>
        </p:nvSpPr>
        <p:spPr>
          <a:xfrm>
            <a:off x="1684976" y="8399499"/>
            <a:ext cx="14918048" cy="0"/>
          </a:xfrm>
          <a:prstGeom prst="line">
            <a:avLst/>
          </a:prstGeom>
          <a:ln w="9525" cap="rnd">
            <a:solidFill>
              <a:srgbClr val="000000"/>
            </a:solidFill>
            <a:prstDash val="solid"/>
            <a:headEnd type="none" w="sm" len="sm"/>
            <a:tailEnd type="none" w="sm" len="sm"/>
          </a:ln>
        </p:spPr>
      </p:sp>
      <p:sp>
        <p:nvSpPr>
          <p:cNvPr id="4" name="Freeform 4"/>
          <p:cNvSpPr/>
          <p:nvPr/>
        </p:nvSpPr>
        <p:spPr>
          <a:xfrm>
            <a:off x="3070286" y="2536617"/>
            <a:ext cx="3593601" cy="4959542"/>
          </a:xfrm>
          <a:custGeom>
            <a:avLst/>
            <a:gdLst/>
            <a:ahLst/>
            <a:cxnLst/>
            <a:rect l="l" t="t" r="r" b="b"/>
            <a:pathLst>
              <a:path w="3593601" h="4959542">
                <a:moveTo>
                  <a:pt x="0" y="0"/>
                </a:moveTo>
                <a:lnTo>
                  <a:pt x="3593602" y="0"/>
                </a:lnTo>
                <a:lnTo>
                  <a:pt x="3593602" y="4959542"/>
                </a:lnTo>
                <a:lnTo>
                  <a:pt x="0" y="4959542"/>
                </a:lnTo>
                <a:lnTo>
                  <a:pt x="0" y="0"/>
                </a:lnTo>
                <a:close/>
              </a:path>
            </a:pathLst>
          </a:custGeom>
          <a:blipFill>
            <a:blip r:embed="rId4"/>
            <a:stretch>
              <a:fillRect/>
            </a:stretch>
          </a:blipFill>
        </p:spPr>
      </p:sp>
      <p:sp>
        <p:nvSpPr>
          <p:cNvPr id="5" name="TextBox 5"/>
          <p:cNvSpPr txBox="1"/>
          <p:nvPr/>
        </p:nvSpPr>
        <p:spPr>
          <a:xfrm>
            <a:off x="1684976" y="8539480"/>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6" name="TextBox 6"/>
          <p:cNvSpPr txBox="1"/>
          <p:nvPr/>
        </p:nvSpPr>
        <p:spPr>
          <a:xfrm>
            <a:off x="2458978" y="1317966"/>
            <a:ext cx="8865712" cy="1007745"/>
          </a:xfrm>
          <a:prstGeom prst="rect">
            <a:avLst/>
          </a:prstGeom>
        </p:spPr>
        <p:txBody>
          <a:bodyPr lIns="0" tIns="0" rIns="0" bIns="0" rtlCol="0" anchor="t">
            <a:spAutoFit/>
          </a:bodyPr>
          <a:lstStyle/>
          <a:p>
            <a:pPr algn="l">
              <a:lnSpc>
                <a:spcPts val="6720"/>
              </a:lnSpc>
            </a:pPr>
            <a:r>
              <a:rPr lang="en-US" sz="6400">
                <a:solidFill>
                  <a:srgbClr val="192954"/>
                </a:solidFill>
                <a:latin typeface="Kollektif Bold"/>
                <a:ea typeface="Kollektif Bold"/>
                <a:cs typeface="Kollektif Bold"/>
                <a:sym typeface="Kollektif Bold"/>
              </a:rPr>
              <a:t>Kursi Roda Otonom</a:t>
            </a:r>
          </a:p>
        </p:txBody>
      </p:sp>
      <p:sp>
        <p:nvSpPr>
          <p:cNvPr id="7" name="TextBox 7"/>
          <p:cNvSpPr txBox="1"/>
          <p:nvPr/>
        </p:nvSpPr>
        <p:spPr>
          <a:xfrm>
            <a:off x="7308016" y="2916446"/>
            <a:ext cx="1319790" cy="478962"/>
          </a:xfrm>
          <a:prstGeom prst="rect">
            <a:avLst/>
          </a:prstGeom>
        </p:spPr>
        <p:txBody>
          <a:bodyPr lIns="0" tIns="0" rIns="0" bIns="0" rtlCol="0" anchor="t">
            <a:spAutoFit/>
          </a:bodyPr>
          <a:lstStyle/>
          <a:p>
            <a:pPr algn="ctr">
              <a:lnSpc>
                <a:spcPts val="3908"/>
              </a:lnSpc>
            </a:pPr>
            <a:r>
              <a:rPr lang="en-US" sz="2791">
                <a:solidFill>
                  <a:srgbClr val="192954"/>
                </a:solidFill>
                <a:latin typeface="Canva Sans"/>
                <a:ea typeface="Canva Sans"/>
                <a:cs typeface="Canva Sans"/>
                <a:sym typeface="Canva Sans"/>
              </a:rPr>
              <a:t>Camera</a:t>
            </a:r>
          </a:p>
        </p:txBody>
      </p:sp>
      <p:sp>
        <p:nvSpPr>
          <p:cNvPr id="8" name="AutoShape 8"/>
          <p:cNvSpPr/>
          <p:nvPr/>
        </p:nvSpPr>
        <p:spPr>
          <a:xfrm>
            <a:off x="5864791" y="2846596"/>
            <a:ext cx="1183640" cy="127000"/>
          </a:xfrm>
          <a:prstGeom prst="line">
            <a:avLst/>
          </a:prstGeom>
          <a:ln w="38100" cap="flat">
            <a:solidFill>
              <a:srgbClr val="FF3131"/>
            </a:solidFill>
            <a:prstDash val="sysDot"/>
            <a:headEnd type="none" w="sm" len="sm"/>
            <a:tailEnd type="none" w="sm" len="sm"/>
          </a:ln>
        </p:spPr>
      </p:sp>
      <p:sp>
        <p:nvSpPr>
          <p:cNvPr id="9" name="AutoShape 9"/>
          <p:cNvSpPr/>
          <p:nvPr/>
        </p:nvSpPr>
        <p:spPr>
          <a:xfrm flipH="1">
            <a:off x="2848462" y="5855059"/>
            <a:ext cx="1138427" cy="1628637"/>
          </a:xfrm>
          <a:prstGeom prst="line">
            <a:avLst/>
          </a:prstGeom>
          <a:ln w="38100" cap="flat">
            <a:solidFill>
              <a:srgbClr val="FF3131"/>
            </a:solidFill>
            <a:prstDash val="sysDot"/>
            <a:headEnd type="none" w="sm" len="sm"/>
            <a:tailEnd type="none" w="sm" len="sm"/>
          </a:ln>
        </p:spPr>
      </p:sp>
      <p:sp>
        <p:nvSpPr>
          <p:cNvPr id="10" name="TextBox 10"/>
          <p:cNvSpPr txBox="1"/>
          <p:nvPr/>
        </p:nvSpPr>
        <p:spPr>
          <a:xfrm>
            <a:off x="2458978" y="7639034"/>
            <a:ext cx="778970" cy="478962"/>
          </a:xfrm>
          <a:prstGeom prst="rect">
            <a:avLst/>
          </a:prstGeom>
        </p:spPr>
        <p:txBody>
          <a:bodyPr lIns="0" tIns="0" rIns="0" bIns="0" rtlCol="0" anchor="t">
            <a:spAutoFit/>
          </a:bodyPr>
          <a:lstStyle/>
          <a:p>
            <a:pPr algn="ctr">
              <a:lnSpc>
                <a:spcPts val="3908"/>
              </a:lnSpc>
            </a:pPr>
            <a:r>
              <a:rPr lang="en-US" sz="2791">
                <a:solidFill>
                  <a:srgbClr val="192954"/>
                </a:solidFill>
                <a:latin typeface="Canva Sans"/>
                <a:ea typeface="Canva Sans"/>
                <a:cs typeface="Canva Sans"/>
                <a:sym typeface="Canva Sans"/>
              </a:rPr>
              <a:t>NUC</a:t>
            </a:r>
          </a:p>
        </p:txBody>
      </p:sp>
      <p:grpSp>
        <p:nvGrpSpPr>
          <p:cNvPr id="11" name="Group 11"/>
          <p:cNvGrpSpPr/>
          <p:nvPr/>
        </p:nvGrpSpPr>
        <p:grpSpPr>
          <a:xfrm>
            <a:off x="10759164" y="2343405"/>
            <a:ext cx="862338" cy="86233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3" name="Freeform 13"/>
          <p:cNvSpPr/>
          <p:nvPr/>
        </p:nvSpPr>
        <p:spPr>
          <a:xfrm>
            <a:off x="11910378" y="2343405"/>
            <a:ext cx="3848538" cy="5094590"/>
          </a:xfrm>
          <a:custGeom>
            <a:avLst/>
            <a:gdLst/>
            <a:ahLst/>
            <a:cxnLst/>
            <a:rect l="l" t="t" r="r" b="b"/>
            <a:pathLst>
              <a:path w="3848538" h="5094590">
                <a:moveTo>
                  <a:pt x="0" y="0"/>
                </a:moveTo>
                <a:lnTo>
                  <a:pt x="3848538" y="0"/>
                </a:lnTo>
                <a:lnTo>
                  <a:pt x="3848538" y="5094590"/>
                </a:lnTo>
                <a:lnTo>
                  <a:pt x="0" y="5094590"/>
                </a:lnTo>
                <a:lnTo>
                  <a:pt x="0" y="0"/>
                </a:lnTo>
                <a:close/>
              </a:path>
            </a:pathLst>
          </a:custGeom>
          <a:blipFill>
            <a:blip r:embed="rId5"/>
            <a:stretch>
              <a:fillRect/>
            </a:stretch>
          </a:blipFill>
        </p:spPr>
      </p:sp>
      <p:sp>
        <p:nvSpPr>
          <p:cNvPr id="14" name="TextBox 14"/>
          <p:cNvSpPr txBox="1"/>
          <p:nvPr/>
        </p:nvSpPr>
        <p:spPr>
          <a:xfrm>
            <a:off x="10128635" y="2268561"/>
            <a:ext cx="1061698" cy="478962"/>
          </a:xfrm>
          <a:prstGeom prst="rect">
            <a:avLst/>
          </a:prstGeom>
        </p:spPr>
        <p:txBody>
          <a:bodyPr lIns="0" tIns="0" rIns="0" bIns="0" rtlCol="0" anchor="t">
            <a:spAutoFit/>
          </a:bodyPr>
          <a:lstStyle/>
          <a:p>
            <a:pPr algn="ctr">
              <a:lnSpc>
                <a:spcPts val="3908"/>
              </a:lnSpc>
            </a:pPr>
            <a:r>
              <a:rPr lang="en-US" sz="2791">
                <a:solidFill>
                  <a:srgbClr val="192954"/>
                </a:solidFill>
                <a:latin typeface="Canva Sans"/>
                <a:ea typeface="Canva Sans"/>
                <a:cs typeface="Canva Sans"/>
                <a:sym typeface="Canva Sans"/>
              </a:rPr>
              <a:t>ESP32</a:t>
            </a:r>
          </a:p>
        </p:txBody>
      </p:sp>
      <p:sp>
        <p:nvSpPr>
          <p:cNvPr id="15" name="AutoShape 15"/>
          <p:cNvSpPr/>
          <p:nvPr/>
        </p:nvSpPr>
        <p:spPr>
          <a:xfrm>
            <a:off x="11359881" y="2536617"/>
            <a:ext cx="1386840" cy="431800"/>
          </a:xfrm>
          <a:prstGeom prst="line">
            <a:avLst/>
          </a:prstGeom>
          <a:ln w="38100" cap="flat">
            <a:solidFill>
              <a:srgbClr val="FF3131"/>
            </a:solidFill>
            <a:prstDash val="sysDot"/>
            <a:headEnd type="none" w="sm" len="sm"/>
            <a:tailEnd type="none" w="sm" len="sm"/>
          </a:ln>
        </p:spPr>
      </p:sp>
      <p:sp>
        <p:nvSpPr>
          <p:cNvPr id="16" name="AutoShape 16"/>
          <p:cNvSpPr/>
          <p:nvPr/>
        </p:nvSpPr>
        <p:spPr>
          <a:xfrm flipV="1">
            <a:off x="10784777" y="3624954"/>
            <a:ext cx="1666240" cy="558800"/>
          </a:xfrm>
          <a:prstGeom prst="line">
            <a:avLst/>
          </a:prstGeom>
          <a:ln w="38100" cap="flat">
            <a:solidFill>
              <a:srgbClr val="FF3131"/>
            </a:solidFill>
            <a:prstDash val="sysDot"/>
            <a:headEnd type="none" w="sm" len="sm"/>
            <a:tailEnd type="none" w="sm" len="sm"/>
          </a:ln>
        </p:spPr>
      </p:sp>
      <p:sp>
        <p:nvSpPr>
          <p:cNvPr id="17" name="TextBox 17"/>
          <p:cNvSpPr txBox="1"/>
          <p:nvPr/>
        </p:nvSpPr>
        <p:spPr>
          <a:xfrm>
            <a:off x="9596319" y="4126604"/>
            <a:ext cx="1064631" cy="478962"/>
          </a:xfrm>
          <a:prstGeom prst="rect">
            <a:avLst/>
          </a:prstGeom>
        </p:spPr>
        <p:txBody>
          <a:bodyPr lIns="0" tIns="0" rIns="0" bIns="0" rtlCol="0" anchor="t">
            <a:spAutoFit/>
          </a:bodyPr>
          <a:lstStyle/>
          <a:p>
            <a:pPr algn="ctr">
              <a:lnSpc>
                <a:spcPts val="3908"/>
              </a:lnSpc>
            </a:pPr>
            <a:r>
              <a:rPr lang="en-US" sz="2791">
                <a:solidFill>
                  <a:srgbClr val="192954"/>
                </a:solidFill>
                <a:latin typeface="Canva Sans"/>
                <a:ea typeface="Canva Sans"/>
                <a:cs typeface="Canva Sans"/>
                <a:sym typeface="Canva Sans"/>
              </a:rPr>
              <a:t>Driver</a:t>
            </a:r>
          </a:p>
        </p:txBody>
      </p:sp>
      <p:sp>
        <p:nvSpPr>
          <p:cNvPr id="18" name="TextBox 18"/>
          <p:cNvSpPr txBox="1"/>
          <p:nvPr/>
        </p:nvSpPr>
        <p:spPr>
          <a:xfrm>
            <a:off x="10034679" y="6665948"/>
            <a:ext cx="1051629" cy="478962"/>
          </a:xfrm>
          <a:prstGeom prst="rect">
            <a:avLst/>
          </a:prstGeom>
        </p:spPr>
        <p:txBody>
          <a:bodyPr lIns="0" tIns="0" rIns="0" bIns="0" rtlCol="0" anchor="t">
            <a:spAutoFit/>
          </a:bodyPr>
          <a:lstStyle/>
          <a:p>
            <a:pPr algn="ctr">
              <a:lnSpc>
                <a:spcPts val="3908"/>
              </a:lnSpc>
            </a:pPr>
            <a:r>
              <a:rPr lang="en-US" sz="2791">
                <a:solidFill>
                  <a:srgbClr val="192954"/>
                </a:solidFill>
                <a:latin typeface="Canva Sans"/>
                <a:ea typeface="Canva Sans"/>
                <a:cs typeface="Canva Sans"/>
                <a:sym typeface="Canva Sans"/>
              </a:rPr>
              <a:t>Motor</a:t>
            </a:r>
          </a:p>
        </p:txBody>
      </p:sp>
      <p:sp>
        <p:nvSpPr>
          <p:cNvPr id="19" name="AutoShape 19"/>
          <p:cNvSpPr/>
          <p:nvPr/>
        </p:nvSpPr>
        <p:spPr>
          <a:xfrm flipV="1">
            <a:off x="11196390" y="6026943"/>
            <a:ext cx="1336040" cy="889000"/>
          </a:xfrm>
          <a:prstGeom prst="line">
            <a:avLst/>
          </a:prstGeom>
          <a:ln w="38100" cap="flat">
            <a:solidFill>
              <a:srgbClr val="FF3131"/>
            </a:solidFill>
            <a:prstDash val="sysDot"/>
            <a:headEnd type="none" w="sm" len="sm"/>
            <a:tailEnd type="none" w="sm" len="sm"/>
          </a:ln>
        </p:spPr>
      </p:sp>
      <p:sp>
        <p:nvSpPr>
          <p:cNvPr id="20" name="TextBox 20"/>
          <p:cNvSpPr txBox="1"/>
          <p:nvPr/>
        </p:nvSpPr>
        <p:spPr>
          <a:xfrm>
            <a:off x="8422359" y="4126604"/>
            <a:ext cx="1051629" cy="478962"/>
          </a:xfrm>
          <a:prstGeom prst="rect">
            <a:avLst/>
          </a:prstGeom>
        </p:spPr>
        <p:txBody>
          <a:bodyPr lIns="0" tIns="0" rIns="0" bIns="0" rtlCol="0" anchor="t">
            <a:spAutoFit/>
          </a:bodyPr>
          <a:lstStyle/>
          <a:p>
            <a:pPr algn="ctr">
              <a:lnSpc>
                <a:spcPts val="3908"/>
              </a:lnSpc>
            </a:pPr>
            <a:r>
              <a:rPr lang="en-US" sz="2791">
                <a:solidFill>
                  <a:srgbClr val="192954"/>
                </a:solidFill>
                <a:latin typeface="Canva Sans"/>
                <a:ea typeface="Canva Sans"/>
                <a:cs typeface="Canva Sans"/>
                <a:sym typeface="Canva Sans"/>
              </a:rPr>
              <a:t>Motor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3"/>
            <a:stretch>
              <a:fillRect/>
            </a:stretch>
          </a:blipFill>
        </p:spPr>
      </p:sp>
      <p:sp>
        <p:nvSpPr>
          <p:cNvPr id="3" name="AutoShape 3"/>
          <p:cNvSpPr/>
          <p:nvPr/>
        </p:nvSpPr>
        <p:spPr>
          <a:xfrm>
            <a:off x="1684976" y="8399499"/>
            <a:ext cx="14918048" cy="0"/>
          </a:xfrm>
          <a:prstGeom prst="line">
            <a:avLst/>
          </a:prstGeom>
          <a:ln w="9525" cap="rnd">
            <a:solidFill>
              <a:srgbClr val="000000"/>
            </a:solidFill>
            <a:prstDash val="solid"/>
            <a:headEnd type="none" w="sm" len="sm"/>
            <a:tailEnd type="none" w="sm" len="sm"/>
          </a:ln>
        </p:spPr>
      </p:sp>
      <p:sp>
        <p:nvSpPr>
          <p:cNvPr id="4" name="Freeform 4"/>
          <p:cNvSpPr/>
          <p:nvPr/>
        </p:nvSpPr>
        <p:spPr>
          <a:xfrm>
            <a:off x="3139525" y="2550156"/>
            <a:ext cx="11237823" cy="5186688"/>
          </a:xfrm>
          <a:custGeom>
            <a:avLst/>
            <a:gdLst/>
            <a:ahLst/>
            <a:cxnLst/>
            <a:rect l="l" t="t" r="r" b="b"/>
            <a:pathLst>
              <a:path w="11237823" h="5186688">
                <a:moveTo>
                  <a:pt x="0" y="0"/>
                </a:moveTo>
                <a:lnTo>
                  <a:pt x="11237823" y="0"/>
                </a:lnTo>
                <a:lnTo>
                  <a:pt x="11237823" y="5186688"/>
                </a:lnTo>
                <a:lnTo>
                  <a:pt x="0" y="5186688"/>
                </a:lnTo>
                <a:lnTo>
                  <a:pt x="0" y="0"/>
                </a:lnTo>
                <a:close/>
              </a:path>
            </a:pathLst>
          </a:custGeom>
          <a:blipFill>
            <a:blip r:embed="rId4"/>
            <a:stretch>
              <a:fillRect/>
            </a:stretch>
          </a:blipFill>
        </p:spPr>
      </p:sp>
      <p:sp>
        <p:nvSpPr>
          <p:cNvPr id="5" name="TextBox 5"/>
          <p:cNvSpPr txBox="1"/>
          <p:nvPr/>
        </p:nvSpPr>
        <p:spPr>
          <a:xfrm>
            <a:off x="2458978" y="1317966"/>
            <a:ext cx="7036912" cy="1007745"/>
          </a:xfrm>
          <a:prstGeom prst="rect">
            <a:avLst/>
          </a:prstGeom>
        </p:spPr>
        <p:txBody>
          <a:bodyPr lIns="0" tIns="0" rIns="0" bIns="0" rtlCol="0" anchor="t">
            <a:spAutoFit/>
          </a:bodyPr>
          <a:lstStyle/>
          <a:p>
            <a:pPr algn="l">
              <a:lnSpc>
                <a:spcPts val="6720"/>
              </a:lnSpc>
            </a:pPr>
            <a:r>
              <a:rPr lang="en-US" sz="6400">
                <a:solidFill>
                  <a:srgbClr val="192954"/>
                </a:solidFill>
                <a:latin typeface="Kollektif Bold"/>
                <a:ea typeface="Kollektif Bold"/>
                <a:cs typeface="Kollektif Bold"/>
                <a:sym typeface="Kollektif Bold"/>
              </a:rPr>
              <a:t>Metodologi</a:t>
            </a:r>
          </a:p>
        </p:txBody>
      </p:sp>
      <p:sp>
        <p:nvSpPr>
          <p:cNvPr id="6" name="TextBox 6"/>
          <p:cNvSpPr txBox="1"/>
          <p:nvPr/>
        </p:nvSpPr>
        <p:spPr>
          <a:xfrm>
            <a:off x="1684976" y="8539480"/>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3"/>
            <a:stretch>
              <a:fillRect/>
            </a:stretch>
          </a:blipFill>
        </p:spPr>
      </p:sp>
      <p:sp>
        <p:nvSpPr>
          <p:cNvPr id="3" name="AutoShape 3"/>
          <p:cNvSpPr/>
          <p:nvPr/>
        </p:nvSpPr>
        <p:spPr>
          <a:xfrm>
            <a:off x="1684976" y="8399499"/>
            <a:ext cx="14918048" cy="0"/>
          </a:xfrm>
          <a:prstGeom prst="line">
            <a:avLst/>
          </a:prstGeom>
          <a:ln w="9525" cap="rnd">
            <a:solidFill>
              <a:srgbClr val="000000"/>
            </a:solidFill>
            <a:prstDash val="solid"/>
            <a:headEnd type="none" w="sm" len="sm"/>
            <a:tailEnd type="none" w="sm" len="sm"/>
          </a:ln>
        </p:spPr>
      </p:sp>
      <p:sp>
        <p:nvSpPr>
          <p:cNvPr id="4" name="Freeform 4"/>
          <p:cNvSpPr/>
          <p:nvPr/>
        </p:nvSpPr>
        <p:spPr>
          <a:xfrm>
            <a:off x="2015375" y="2742042"/>
            <a:ext cx="6526399" cy="2924210"/>
          </a:xfrm>
          <a:custGeom>
            <a:avLst/>
            <a:gdLst/>
            <a:ahLst/>
            <a:cxnLst/>
            <a:rect l="l" t="t" r="r" b="b"/>
            <a:pathLst>
              <a:path w="6526399" h="2924210">
                <a:moveTo>
                  <a:pt x="0" y="0"/>
                </a:moveTo>
                <a:lnTo>
                  <a:pt x="6526398" y="0"/>
                </a:lnTo>
                <a:lnTo>
                  <a:pt x="6526398" y="2924210"/>
                </a:lnTo>
                <a:lnTo>
                  <a:pt x="0" y="2924210"/>
                </a:lnTo>
                <a:lnTo>
                  <a:pt x="0" y="0"/>
                </a:lnTo>
                <a:close/>
              </a:path>
            </a:pathLst>
          </a:custGeom>
          <a:blipFill>
            <a:blip r:embed="rId4"/>
            <a:stretch>
              <a:fillRect/>
            </a:stretch>
          </a:blipFill>
        </p:spPr>
      </p:sp>
      <p:sp>
        <p:nvSpPr>
          <p:cNvPr id="5" name="Freeform 5"/>
          <p:cNvSpPr/>
          <p:nvPr/>
        </p:nvSpPr>
        <p:spPr>
          <a:xfrm>
            <a:off x="9144000" y="2742042"/>
            <a:ext cx="6498627" cy="2924210"/>
          </a:xfrm>
          <a:custGeom>
            <a:avLst/>
            <a:gdLst/>
            <a:ahLst/>
            <a:cxnLst/>
            <a:rect l="l" t="t" r="r" b="b"/>
            <a:pathLst>
              <a:path w="6498627" h="2924210">
                <a:moveTo>
                  <a:pt x="0" y="0"/>
                </a:moveTo>
                <a:lnTo>
                  <a:pt x="6498627" y="0"/>
                </a:lnTo>
                <a:lnTo>
                  <a:pt x="6498627" y="2924210"/>
                </a:lnTo>
                <a:lnTo>
                  <a:pt x="0" y="2924210"/>
                </a:lnTo>
                <a:lnTo>
                  <a:pt x="0" y="0"/>
                </a:lnTo>
                <a:close/>
              </a:path>
            </a:pathLst>
          </a:custGeom>
          <a:blipFill>
            <a:blip r:embed="rId5"/>
            <a:stretch>
              <a:fillRect/>
            </a:stretch>
          </a:blipFill>
        </p:spPr>
      </p:sp>
      <p:sp>
        <p:nvSpPr>
          <p:cNvPr id="6" name="TextBox 6"/>
          <p:cNvSpPr txBox="1"/>
          <p:nvPr/>
        </p:nvSpPr>
        <p:spPr>
          <a:xfrm>
            <a:off x="2458978" y="1317966"/>
            <a:ext cx="7036912" cy="1007745"/>
          </a:xfrm>
          <a:prstGeom prst="rect">
            <a:avLst/>
          </a:prstGeom>
        </p:spPr>
        <p:txBody>
          <a:bodyPr lIns="0" tIns="0" rIns="0" bIns="0" rtlCol="0" anchor="t">
            <a:spAutoFit/>
          </a:bodyPr>
          <a:lstStyle/>
          <a:p>
            <a:pPr algn="l">
              <a:lnSpc>
                <a:spcPts val="6720"/>
              </a:lnSpc>
            </a:pPr>
            <a:r>
              <a:rPr lang="en-US" sz="6400">
                <a:solidFill>
                  <a:srgbClr val="192954"/>
                </a:solidFill>
                <a:latin typeface="Kollektif Bold"/>
                <a:ea typeface="Kollektif Bold"/>
                <a:cs typeface="Kollektif Bold"/>
                <a:sym typeface="Kollektif Bold"/>
              </a:rPr>
              <a:t>Data Citra</a:t>
            </a:r>
          </a:p>
        </p:txBody>
      </p:sp>
      <p:sp>
        <p:nvSpPr>
          <p:cNvPr id="7" name="TextBox 7"/>
          <p:cNvSpPr txBox="1"/>
          <p:nvPr/>
        </p:nvSpPr>
        <p:spPr>
          <a:xfrm>
            <a:off x="1684976" y="8539480"/>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8" name="TextBox 8"/>
          <p:cNvSpPr txBox="1"/>
          <p:nvPr/>
        </p:nvSpPr>
        <p:spPr>
          <a:xfrm>
            <a:off x="2087503" y="6244743"/>
            <a:ext cx="15578658" cy="1362910"/>
          </a:xfrm>
          <a:prstGeom prst="rect">
            <a:avLst/>
          </a:prstGeom>
        </p:spPr>
        <p:txBody>
          <a:bodyPr lIns="0" tIns="0" rIns="0" bIns="0" rtlCol="0" anchor="t">
            <a:spAutoFit/>
          </a:bodyPr>
          <a:lstStyle/>
          <a:p>
            <a:pPr marL="559639" lvl="1" indent="-279819" algn="l">
              <a:lnSpc>
                <a:spcPts val="3628"/>
              </a:lnSpc>
              <a:buFont typeface="Arial"/>
              <a:buChar char="•"/>
            </a:pPr>
            <a:r>
              <a:rPr lang="en-US" sz="2592">
                <a:solidFill>
                  <a:srgbClr val="192954"/>
                </a:solidFill>
                <a:latin typeface="Canva Sans"/>
                <a:ea typeface="Canva Sans"/>
                <a:cs typeface="Canva Sans"/>
                <a:sym typeface="Canva Sans"/>
              </a:rPr>
              <a:t>1453 Data Training 341 Data Validasi yang telah labeling dengan 1 kelas Manusia</a:t>
            </a:r>
          </a:p>
          <a:p>
            <a:pPr marL="559639" lvl="1" indent="-279819" algn="l">
              <a:lnSpc>
                <a:spcPts val="3628"/>
              </a:lnSpc>
              <a:buFont typeface="Arial"/>
              <a:buChar char="•"/>
            </a:pPr>
            <a:r>
              <a:rPr lang="en-US" sz="2592">
                <a:solidFill>
                  <a:srgbClr val="192954"/>
                </a:solidFill>
                <a:latin typeface="Canva Sans"/>
                <a:ea typeface="Canva Sans"/>
                <a:cs typeface="Canva Sans"/>
                <a:sym typeface="Canva Sans"/>
              </a:rPr>
              <a:t>Pemberian augmentasi menambah jumlah dan variasi menjadi 4359 Data Training 1023 Data Validasi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548577" y="362650"/>
            <a:ext cx="1125939" cy="1125939"/>
          </a:xfrm>
          <a:custGeom>
            <a:avLst/>
            <a:gdLst/>
            <a:ahLst/>
            <a:cxnLst/>
            <a:rect l="l" t="t" r="r" b="b"/>
            <a:pathLst>
              <a:path w="1125939" h="1125939">
                <a:moveTo>
                  <a:pt x="0" y="0"/>
                </a:moveTo>
                <a:lnTo>
                  <a:pt x="1125939" y="0"/>
                </a:lnTo>
                <a:lnTo>
                  <a:pt x="1125939" y="1125939"/>
                </a:lnTo>
                <a:lnTo>
                  <a:pt x="0" y="1125939"/>
                </a:lnTo>
                <a:lnTo>
                  <a:pt x="0" y="0"/>
                </a:lnTo>
                <a:close/>
              </a:path>
            </a:pathLst>
          </a:custGeom>
          <a:blipFill>
            <a:blip r:embed="rId3"/>
            <a:stretch>
              <a:fillRect/>
            </a:stretch>
          </a:blipFill>
        </p:spPr>
      </p:sp>
      <p:sp>
        <p:nvSpPr>
          <p:cNvPr id="4" name="TextBox 4"/>
          <p:cNvSpPr txBox="1"/>
          <p:nvPr/>
        </p:nvSpPr>
        <p:spPr>
          <a:xfrm>
            <a:off x="2458978" y="1327491"/>
            <a:ext cx="13752393" cy="878205"/>
          </a:xfrm>
          <a:prstGeom prst="rect">
            <a:avLst/>
          </a:prstGeom>
        </p:spPr>
        <p:txBody>
          <a:bodyPr lIns="0" tIns="0" rIns="0" bIns="0" rtlCol="0" anchor="t">
            <a:spAutoFit/>
          </a:bodyPr>
          <a:lstStyle/>
          <a:p>
            <a:pPr algn="l">
              <a:lnSpc>
                <a:spcPts val="5880"/>
              </a:lnSpc>
            </a:pPr>
            <a:r>
              <a:rPr lang="en-US" sz="5600">
                <a:solidFill>
                  <a:srgbClr val="192954"/>
                </a:solidFill>
                <a:latin typeface="Kollektif Bold"/>
                <a:ea typeface="Kollektif Bold"/>
                <a:cs typeface="Kollektif Bold"/>
                <a:sym typeface="Kollektif Bold"/>
              </a:rPr>
              <a:t>Klasifikasi Citra Menggunakan YOLOV8</a:t>
            </a:r>
          </a:p>
        </p:txBody>
      </p:sp>
      <p:sp>
        <p:nvSpPr>
          <p:cNvPr id="5" name="TextBox 5"/>
          <p:cNvSpPr txBox="1"/>
          <p:nvPr/>
        </p:nvSpPr>
        <p:spPr>
          <a:xfrm>
            <a:off x="1684976" y="8811291"/>
            <a:ext cx="14526395" cy="273685"/>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192954"/>
                </a:solidFill>
                <a:latin typeface="Aileron"/>
                <a:ea typeface="Aileron"/>
                <a:cs typeface="Aileron"/>
                <a:sym typeface="Aileron"/>
              </a:rPr>
              <a:t>PENGEMBANGAN KURSI RODA OTONOM BERBASIS YOLOV8 UNTUK PENGHINDARAN OBSTACLE</a:t>
            </a:r>
          </a:p>
        </p:txBody>
      </p:sp>
      <p:sp>
        <p:nvSpPr>
          <p:cNvPr id="6" name="Freeform 6"/>
          <p:cNvSpPr/>
          <p:nvPr/>
        </p:nvSpPr>
        <p:spPr>
          <a:xfrm>
            <a:off x="2458978" y="2948182"/>
            <a:ext cx="6588282" cy="4390636"/>
          </a:xfrm>
          <a:custGeom>
            <a:avLst/>
            <a:gdLst/>
            <a:ahLst/>
            <a:cxnLst/>
            <a:rect l="l" t="t" r="r" b="b"/>
            <a:pathLst>
              <a:path w="6588282" h="4390636">
                <a:moveTo>
                  <a:pt x="0" y="0"/>
                </a:moveTo>
                <a:lnTo>
                  <a:pt x="6588282" y="0"/>
                </a:lnTo>
                <a:lnTo>
                  <a:pt x="6588282" y="4390636"/>
                </a:lnTo>
                <a:lnTo>
                  <a:pt x="0" y="4390636"/>
                </a:lnTo>
                <a:lnTo>
                  <a:pt x="0" y="0"/>
                </a:lnTo>
                <a:close/>
              </a:path>
            </a:pathLst>
          </a:custGeom>
          <a:blipFill>
            <a:blip r:embed="rId4"/>
            <a:stretch>
              <a:fillRect/>
            </a:stretch>
          </a:blipFill>
        </p:spPr>
      </p:sp>
      <p:sp>
        <p:nvSpPr>
          <p:cNvPr id="7" name="Freeform 7"/>
          <p:cNvSpPr/>
          <p:nvPr/>
        </p:nvSpPr>
        <p:spPr>
          <a:xfrm>
            <a:off x="9335174" y="2427259"/>
            <a:ext cx="6487313" cy="6009471"/>
          </a:xfrm>
          <a:custGeom>
            <a:avLst/>
            <a:gdLst/>
            <a:ahLst/>
            <a:cxnLst/>
            <a:rect l="l" t="t" r="r" b="b"/>
            <a:pathLst>
              <a:path w="6487313" h="6009471">
                <a:moveTo>
                  <a:pt x="0" y="0"/>
                </a:moveTo>
                <a:lnTo>
                  <a:pt x="6487313" y="0"/>
                </a:lnTo>
                <a:lnTo>
                  <a:pt x="6487313" y="6009471"/>
                </a:lnTo>
                <a:lnTo>
                  <a:pt x="0" y="6009471"/>
                </a:lnTo>
                <a:lnTo>
                  <a:pt x="0" y="0"/>
                </a:lnTo>
                <a:close/>
              </a:path>
            </a:pathLst>
          </a:custGeom>
          <a:blipFill>
            <a:blip r:embed="rId5"/>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4890</TotalTime>
  <Words>1980</Words>
  <Application>Microsoft Office PowerPoint</Application>
  <PresentationFormat>Custom</PresentationFormat>
  <Paragraphs>190</Paragraphs>
  <Slides>31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Kollektif Bold</vt:lpstr>
      <vt:lpstr>Arial</vt:lpstr>
      <vt:lpstr>Aileron Thin Bold</vt:lpstr>
      <vt:lpstr>Aileron</vt:lpstr>
      <vt:lpstr>Calibri</vt:lpstr>
      <vt:lpstr>Aileron Italics</vt:lpstr>
      <vt:lpstr>Kollektif</vt:lpstr>
      <vt:lpstr>Canva Sans</vt:lpstr>
      <vt:lpstr>Aileron Bold</vt:lpstr>
      <vt:lpstr>Canva Sans Bold</vt:lpstr>
      <vt:lpstr>Canva Sans Italics</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Kursi Roda Otonom</dc:title>
  <dc:creator>Wahgus</dc:creator>
  <cp:lastModifiedBy>Wahgus</cp:lastModifiedBy>
  <cp:revision>5</cp:revision>
  <dcterms:created xsi:type="dcterms:W3CDTF">2006-08-16T00:00:00Z</dcterms:created>
  <dcterms:modified xsi:type="dcterms:W3CDTF">2024-09-30T12:01:47Z</dcterms:modified>
  <dc:identifier>DAFVhwCpjVs</dc:identifier>
</cp:coreProperties>
</file>